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Robo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GoogleSlidesCustomDataVersion2">
      <go:slidesCustomData xmlns:go="http://customooxmlschemas.google.com/" r:id="rId66" roundtripDataSignature="AMtx7mhVU1cxYoq2xi8vwex3x/PW8ooc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g2b0a4d0f9f5_1_399"/>
          <p:cNvGrpSpPr/>
          <p:nvPr/>
        </p:nvGrpSpPr>
        <p:grpSpPr>
          <a:xfrm>
            <a:off x="6098378" y="5"/>
            <a:ext cx="3045625" cy="2030570"/>
            <a:chOff x="6098378" y="5"/>
            <a:chExt cx="3045625" cy="2030570"/>
          </a:xfrm>
        </p:grpSpPr>
        <p:sp>
          <p:nvSpPr>
            <p:cNvPr id="11" name="Google Shape;11;g2b0a4d0f9f5_1_3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g2b0a4d0f9f5_1_3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2b0a4d0f9f5_1_399"/>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g2b0a4d0f9f5_1_39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g2b0a4d0f9f5_1_3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g2b0a4d0f9f5_1_399"/>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g2b0a4d0f9f5_1_39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g2b0a4d0f9f5_1_3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g2b0a4d0f9f5_1_459"/>
          <p:cNvGrpSpPr/>
          <p:nvPr/>
        </p:nvGrpSpPr>
        <p:grpSpPr>
          <a:xfrm>
            <a:off x="6098378" y="5"/>
            <a:ext cx="3045625" cy="2030570"/>
            <a:chOff x="6098378" y="5"/>
            <a:chExt cx="3045625" cy="2030570"/>
          </a:xfrm>
        </p:grpSpPr>
        <p:sp>
          <p:nvSpPr>
            <p:cNvPr id="71" name="Google Shape;71;g2b0a4d0f9f5_1_4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2b0a4d0f9f5_1_45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2b0a4d0f9f5_1_459"/>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2b0a4d0f9f5_1_45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2b0a4d0f9f5_1_45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g2b0a4d0f9f5_1_45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g2b0a4d0f9f5_1_45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g2b0a4d0f9f5_1_45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g2b0a4d0f9f5_1_4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1" name="Shape 81"/>
        <p:cNvGrpSpPr/>
        <p:nvPr/>
      </p:nvGrpSpPr>
      <p:grpSpPr>
        <a:xfrm>
          <a:off x="0" y="0"/>
          <a:ext cx="0" cy="0"/>
          <a:chOff x="0" y="0"/>
          <a:chExt cx="0" cy="0"/>
        </a:xfrm>
      </p:grpSpPr>
      <p:sp>
        <p:nvSpPr>
          <p:cNvPr id="82" name="Google Shape;82;g2b0a4d0f9f5_1_471"/>
          <p:cNvSpPr txBox="1"/>
          <p:nvPr>
            <p:ph idx="1" type="body"/>
          </p:nvPr>
        </p:nvSpPr>
        <p:spPr>
          <a:xfrm>
            <a:off x="457200" y="1110996"/>
            <a:ext cx="8229600" cy="3394500"/>
          </a:xfrm>
          <a:prstGeom prst="rect">
            <a:avLst/>
          </a:prstGeom>
          <a:noFill/>
          <a:ln>
            <a:noFill/>
          </a:ln>
        </p:spPr>
        <p:txBody>
          <a:bodyPr anchorCtr="0" anchor="t" bIns="45700" lIns="91425" spcFirstLastPara="1" rIns="91425" wrap="square" tIns="45700">
            <a:normAutofit/>
          </a:bodyPr>
          <a:lstStyle>
            <a:lvl1pPr indent="-306324" lvl="0" marL="457200" rtl="0" algn="l">
              <a:spcBef>
                <a:spcPts val="400"/>
              </a:spcBef>
              <a:spcAft>
                <a:spcPts val="0"/>
              </a:spcAft>
              <a:buSzPts val="1224"/>
              <a:buChar char="●"/>
              <a:defRPr/>
            </a:lvl1pPr>
            <a:lvl2pPr indent="-342900" lvl="1" marL="914400" rtl="0" algn="l">
              <a:spcBef>
                <a:spcPts val="324"/>
              </a:spcBef>
              <a:spcAft>
                <a:spcPts val="0"/>
              </a:spcAft>
              <a:buSzPts val="1800"/>
              <a:buChar char="○"/>
              <a:defRPr/>
            </a:lvl2pPr>
            <a:lvl3pPr indent="-342900" lvl="2" marL="1371600" rtl="0" algn="l">
              <a:spcBef>
                <a:spcPts val="1200"/>
              </a:spcBef>
              <a:spcAft>
                <a:spcPts val="0"/>
              </a:spcAft>
              <a:buSzPts val="1800"/>
              <a:buChar char="■"/>
              <a:defRPr/>
            </a:lvl3pPr>
            <a:lvl4pPr indent="-342900" lvl="3" marL="1828800" rtl="0" algn="l">
              <a:spcBef>
                <a:spcPts val="1200"/>
              </a:spcBef>
              <a:spcAft>
                <a:spcPts val="0"/>
              </a:spcAft>
              <a:buSzPts val="1800"/>
              <a:buChar char="●"/>
              <a:defRPr/>
            </a:lvl4pPr>
            <a:lvl5pPr indent="-342900" lvl="4" marL="2286000" rtl="0" algn="l">
              <a:spcBef>
                <a:spcPts val="1200"/>
              </a:spcBef>
              <a:spcAft>
                <a:spcPts val="0"/>
              </a:spcAft>
              <a:buSzPts val="1800"/>
              <a:buChar char="○"/>
              <a:defRPr/>
            </a:lvl5pPr>
            <a:lvl6pPr indent="-342900" lvl="5" marL="2743200" rtl="0" algn="l">
              <a:spcBef>
                <a:spcPts val="1200"/>
              </a:spcBef>
              <a:spcAft>
                <a:spcPts val="0"/>
              </a:spcAft>
              <a:buSzPts val="1800"/>
              <a:buChar char="■"/>
              <a:defRPr/>
            </a:lvl6pPr>
            <a:lvl7pPr indent="-342900" lvl="6" marL="3200400" rtl="0" algn="l">
              <a:spcBef>
                <a:spcPts val="1200"/>
              </a:spcBef>
              <a:spcAft>
                <a:spcPts val="0"/>
              </a:spcAft>
              <a:buSzPts val="1800"/>
              <a:buChar char="●"/>
              <a:defRPr/>
            </a:lvl7pPr>
            <a:lvl8pPr indent="-342900" lvl="7" marL="3657600" rtl="0" algn="l">
              <a:spcBef>
                <a:spcPts val="1200"/>
              </a:spcBef>
              <a:spcAft>
                <a:spcPts val="0"/>
              </a:spcAft>
              <a:buSzPts val="1800"/>
              <a:buChar char="○"/>
              <a:defRPr/>
            </a:lvl8pPr>
            <a:lvl9pPr indent="-342900" lvl="8" marL="4114800" rtl="0" algn="l">
              <a:spcBef>
                <a:spcPts val="1200"/>
              </a:spcBef>
              <a:spcAft>
                <a:spcPts val="1200"/>
              </a:spcAft>
              <a:buSzPts val="1800"/>
              <a:buChar char="■"/>
              <a:defRPr/>
            </a:lvl9pPr>
          </a:lstStyle>
          <a:p/>
        </p:txBody>
      </p:sp>
      <p:sp>
        <p:nvSpPr>
          <p:cNvPr id="83" name="Google Shape;83;g2b0a4d0f9f5_1_471"/>
          <p:cNvSpPr txBox="1"/>
          <p:nvPr>
            <p:ph idx="10" type="dt"/>
          </p:nvPr>
        </p:nvSpPr>
        <p:spPr>
          <a:xfrm>
            <a:off x="6727032" y="4805958"/>
            <a:ext cx="1920300" cy="2742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g2b0a4d0f9f5_1_471"/>
          <p:cNvSpPr txBox="1"/>
          <p:nvPr>
            <p:ph idx="11" type="ftr"/>
          </p:nvPr>
        </p:nvSpPr>
        <p:spPr>
          <a:xfrm>
            <a:off x="4380072" y="4805958"/>
            <a:ext cx="2350800" cy="2739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g2b0a4d0f9f5_1_471"/>
          <p:cNvSpPr txBox="1"/>
          <p:nvPr>
            <p:ph idx="12" type="sldNum"/>
          </p:nvPr>
        </p:nvSpPr>
        <p:spPr>
          <a:xfrm>
            <a:off x="8647272" y="4805958"/>
            <a:ext cx="365700" cy="273900"/>
          </a:xfrm>
          <a:prstGeom prst="rect">
            <a:avLst/>
          </a:prstGeom>
          <a:noFill/>
          <a:ln>
            <a:noFill/>
          </a:ln>
        </p:spPr>
        <p:txBody>
          <a:bodyPr anchorCtr="0" anchor="b"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g2b0a4d0f9f5_1_47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2"/>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g2b0a4d0f9f5_1_409"/>
          <p:cNvGrpSpPr/>
          <p:nvPr/>
        </p:nvGrpSpPr>
        <p:grpSpPr>
          <a:xfrm>
            <a:off x="6098378" y="5"/>
            <a:ext cx="3045625" cy="2030570"/>
            <a:chOff x="6098378" y="5"/>
            <a:chExt cx="3045625" cy="2030570"/>
          </a:xfrm>
        </p:grpSpPr>
        <p:sp>
          <p:nvSpPr>
            <p:cNvPr id="21" name="Google Shape;21;g2b0a4d0f9f5_1_40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g2b0a4d0f9f5_1_40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g2b0a4d0f9f5_1_409"/>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g2b0a4d0f9f5_1_40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2b0a4d0f9f5_1_40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g2b0a4d0f9f5_1_409"/>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g2b0a4d0f9f5_1_40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g2b0a4d0f9f5_1_418"/>
          <p:cNvGrpSpPr/>
          <p:nvPr/>
        </p:nvGrpSpPr>
        <p:grpSpPr>
          <a:xfrm>
            <a:off x="0" y="3903669"/>
            <a:ext cx="9144000" cy="1239925"/>
            <a:chOff x="0" y="3903669"/>
            <a:chExt cx="9144000" cy="1239925"/>
          </a:xfrm>
        </p:grpSpPr>
        <p:sp>
          <p:nvSpPr>
            <p:cNvPr id="30" name="Google Shape;30;g2b0a4d0f9f5_1_418"/>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2b0a4d0f9f5_1_418"/>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g2b0a4d0f9f5_1_418"/>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g2b0a4d0f9f5_1_418"/>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2b0a4d0f9f5_1_418"/>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g2b0a4d0f9f5_1_4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g2b0a4d0f9f5_1_4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g2b0a4d0f9f5_1_4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g2b0a4d0f9f5_1_42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g2b0a4d0f9f5_1_428"/>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g2b0a4d0f9f5_1_428"/>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g2b0a4d0f9f5_1_42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g2b0a4d0f9f5_1_43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g2b0a4d0f9f5_1_43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g2b0a4d0f9f5_1_43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g2b0a4d0f9f5_1_436"/>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g2b0a4d0f9f5_1_43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g2b0a4d0f9f5_1_440"/>
          <p:cNvGrpSpPr/>
          <p:nvPr/>
        </p:nvGrpSpPr>
        <p:grpSpPr>
          <a:xfrm>
            <a:off x="6098378" y="5"/>
            <a:ext cx="3045625" cy="2030570"/>
            <a:chOff x="6098378" y="5"/>
            <a:chExt cx="3045625" cy="2030570"/>
          </a:xfrm>
        </p:grpSpPr>
        <p:sp>
          <p:nvSpPr>
            <p:cNvPr id="52" name="Google Shape;52;g2b0a4d0f9f5_1_440"/>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2b0a4d0f9f5_1_440"/>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g2b0a4d0f9f5_1_440"/>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g2b0a4d0f9f5_1_440"/>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2b0a4d0f9f5_1_440"/>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g2b0a4d0f9f5_1_44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g2b0a4d0f9f5_1_44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g2b0a4d0f9f5_1_44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g2b0a4d0f9f5_1_44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g2b0a4d0f9f5_1_44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g2b0a4d0f9f5_1_44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g2b0a4d0f9f5_1_44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g2b0a4d0f9f5_1_4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g2b0a4d0f9f5_1_4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g2b0a4d0f9f5_1_4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g2b0a4d0f9f5_1_3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g2b0a4d0f9f5_1_39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g2b0a4d0f9f5_1_3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5.jpg"/><Relationship Id="rId4" Type="http://schemas.openxmlformats.org/officeDocument/2006/relationships/image" Target="../media/image69.jpg"/><Relationship Id="rId5"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2.jpg"/><Relationship Id="rId4" Type="http://schemas.openxmlformats.org/officeDocument/2006/relationships/image" Target="../media/image20.png"/><Relationship Id="rId5"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3.jpg"/><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3.jp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50.png"/><Relationship Id="rId5"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71.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70.png"/><Relationship Id="rId4" Type="http://schemas.openxmlformats.org/officeDocument/2006/relationships/image" Target="../media/image62.png"/><Relationship Id="rId5" Type="http://schemas.openxmlformats.org/officeDocument/2006/relationships/image" Target="../media/image73.png"/><Relationship Id="rId6" Type="http://schemas.openxmlformats.org/officeDocument/2006/relationships/image" Target="../media/image5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75.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72.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7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0.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0.jpg"/><Relationship Id="rId5"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nvSpPr>
        <p:spPr>
          <a:xfrm>
            <a:off x="4341400" y="973050"/>
            <a:ext cx="220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92" name="Google Shape;92;p1"/>
          <p:cNvSpPr txBox="1"/>
          <p:nvPr/>
        </p:nvSpPr>
        <p:spPr>
          <a:xfrm>
            <a:off x="1262049" y="633863"/>
            <a:ext cx="4418100" cy="397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ECE2021 Machine Learning Project </a:t>
            </a:r>
            <a:endParaRPr>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t/>
            </a:r>
            <a:endParaRPr sz="1800">
              <a:solidFill>
                <a:schemeClr val="lt1"/>
              </a:solidFill>
            </a:endParaRPr>
          </a:p>
          <a:p>
            <a:pPr indent="0" lvl="0" marL="0" marR="0" rtl="0" algn="l">
              <a:spcBef>
                <a:spcPts val="0"/>
              </a:spcBef>
              <a:spcAft>
                <a:spcPts val="0"/>
              </a:spcAft>
              <a:buNone/>
            </a:pPr>
            <a:r>
              <a:rPr b="1" lang="en-US" sz="1800">
                <a:solidFill>
                  <a:schemeClr val="lt1"/>
                </a:solidFill>
                <a:latin typeface="Arial"/>
                <a:ea typeface="Arial"/>
                <a:cs typeface="Arial"/>
                <a:sym typeface="Arial"/>
              </a:rPr>
              <a:t>Tracking Barbell Exercises</a:t>
            </a:r>
            <a:endParaRPr b="0"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b="1" lang="en-US" sz="1800">
                <a:solidFill>
                  <a:schemeClr val="lt1"/>
                </a:solidFill>
                <a:latin typeface="Arial"/>
                <a:ea typeface="Arial"/>
                <a:cs typeface="Arial"/>
                <a:sym typeface="Arial"/>
              </a:rPr>
              <a:t>Group Members:</a:t>
            </a:r>
            <a:endParaRPr b="0"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Lê Quốc Định - 10221009</a:t>
            </a:r>
            <a:endParaRPr b="0"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Phạm Nam Nhật - 10221036</a:t>
            </a:r>
            <a:endParaRPr b="0"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Trần Hồng Vũ - 10221049</a:t>
            </a:r>
            <a:endParaRPr b="0" sz="1800">
              <a:solidFill>
                <a:schemeClr val="lt1"/>
              </a:solidFill>
              <a:latin typeface="Arial"/>
              <a:ea typeface="Arial"/>
              <a:cs typeface="Arial"/>
              <a:sym typeface="Arial"/>
            </a:endParaRPr>
          </a:p>
          <a:p>
            <a:pPr indent="0" lvl="0" marL="0" marR="0" rtl="0" algn="l">
              <a:spcBef>
                <a:spcPts val="0"/>
              </a:spcBef>
              <a:spcAft>
                <a:spcPts val="0"/>
              </a:spcAft>
              <a:buNone/>
            </a:pPr>
            <a:br>
              <a:rPr lang="en-US" sz="1800">
                <a:solidFill>
                  <a:schemeClr val="lt1"/>
                </a:solidFill>
                <a:latin typeface="Arial"/>
                <a:ea typeface="Arial"/>
                <a:cs typeface="Arial"/>
                <a:sym typeface="Arial"/>
              </a:rPr>
            </a:br>
            <a:br>
              <a:rPr lang="en-US" sz="1800">
                <a:solidFill>
                  <a:schemeClr val="lt1"/>
                </a:solidFill>
                <a:latin typeface="Arial"/>
                <a:ea typeface="Arial"/>
                <a:cs typeface="Arial"/>
                <a:sym typeface="Arial"/>
              </a:rPr>
            </a:br>
            <a:endParaRPr sz="1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0"/>
          <p:cNvSpPr txBox="1"/>
          <p:nvPr/>
        </p:nvSpPr>
        <p:spPr>
          <a:xfrm>
            <a:off x="152400" y="171450"/>
            <a:ext cx="9829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184" name="Google Shape;184;p10"/>
          <p:cNvSpPr txBox="1"/>
          <p:nvPr/>
        </p:nvSpPr>
        <p:spPr>
          <a:xfrm>
            <a:off x="838200" y="684683"/>
            <a:ext cx="2093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2.2. Raw Data Reading</a:t>
            </a:r>
            <a:endParaRPr b="1" sz="1400">
              <a:solidFill>
                <a:schemeClr val="dk1"/>
              </a:solidFill>
              <a:latin typeface="Arial"/>
              <a:ea typeface="Arial"/>
              <a:cs typeface="Arial"/>
              <a:sym typeface="Arial"/>
            </a:endParaRPr>
          </a:p>
        </p:txBody>
      </p:sp>
      <p:sp>
        <p:nvSpPr>
          <p:cNvPr id="185" name="Google Shape;185;p10"/>
          <p:cNvSpPr txBox="1"/>
          <p:nvPr/>
        </p:nvSpPr>
        <p:spPr>
          <a:xfrm>
            <a:off x="838200" y="1979235"/>
            <a:ext cx="26670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After labeling, create a merged file which will merge every file and their entries’ labels</a:t>
            </a:r>
            <a:endParaRPr sz="1800">
              <a:solidFill>
                <a:schemeClr val="dk1"/>
              </a:solidFill>
              <a:latin typeface="Arial"/>
              <a:ea typeface="Arial"/>
              <a:cs typeface="Arial"/>
              <a:sym typeface="Arial"/>
            </a:endParaRPr>
          </a:p>
        </p:txBody>
      </p:sp>
      <p:pic>
        <p:nvPicPr>
          <p:cNvPr id="186" name="Google Shape;186;p10"/>
          <p:cNvPicPr preferRelativeResize="0"/>
          <p:nvPr/>
        </p:nvPicPr>
        <p:blipFill rotWithShape="1">
          <a:blip r:embed="rId3">
            <a:alphaModFix/>
          </a:blip>
          <a:srcRect b="0" l="0" r="0" t="0"/>
          <a:stretch/>
        </p:blipFill>
        <p:spPr>
          <a:xfrm>
            <a:off x="4114800" y="2418683"/>
            <a:ext cx="3714750" cy="2587148"/>
          </a:xfrm>
          <a:prstGeom prst="rect">
            <a:avLst/>
          </a:prstGeom>
          <a:noFill/>
          <a:ln>
            <a:noFill/>
          </a:ln>
        </p:spPr>
      </p:pic>
      <p:pic>
        <p:nvPicPr>
          <p:cNvPr id="187" name="Google Shape;187;p10"/>
          <p:cNvPicPr preferRelativeResize="0"/>
          <p:nvPr/>
        </p:nvPicPr>
        <p:blipFill rotWithShape="1">
          <a:blip r:embed="rId4">
            <a:alphaModFix/>
          </a:blip>
          <a:srcRect b="0" l="0" r="0" t="0"/>
          <a:stretch/>
        </p:blipFill>
        <p:spPr>
          <a:xfrm>
            <a:off x="5943600" y="501406"/>
            <a:ext cx="3048000" cy="1927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500"/>
                                        <p:tgtEl>
                                          <p:spTgt spid="18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1"/>
          <p:cNvSpPr txBox="1"/>
          <p:nvPr/>
        </p:nvSpPr>
        <p:spPr>
          <a:xfrm>
            <a:off x="152400" y="171450"/>
            <a:ext cx="975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193" name="Google Shape;193;p11"/>
          <p:cNvSpPr txBox="1"/>
          <p:nvPr/>
        </p:nvSpPr>
        <p:spPr>
          <a:xfrm>
            <a:off x="838200" y="684683"/>
            <a:ext cx="2060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2.3. Data Visualization</a:t>
            </a:r>
            <a:endParaRPr b="1" sz="1400">
              <a:solidFill>
                <a:schemeClr val="dk1"/>
              </a:solidFill>
              <a:latin typeface="Arial"/>
              <a:ea typeface="Arial"/>
              <a:cs typeface="Arial"/>
              <a:sym typeface="Arial"/>
            </a:endParaRPr>
          </a:p>
        </p:txBody>
      </p:sp>
      <p:sp>
        <p:nvSpPr>
          <p:cNvPr id="194" name="Google Shape;194;p11"/>
          <p:cNvSpPr txBox="1"/>
          <p:nvPr/>
        </p:nvSpPr>
        <p:spPr>
          <a:xfrm>
            <a:off x="838200" y="1200150"/>
            <a:ext cx="3200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Visualizing data to understand how accelerometer data and gyroscope data work</a:t>
            </a:r>
            <a:endParaRPr sz="1800">
              <a:solidFill>
                <a:schemeClr val="dk1"/>
              </a:solidFill>
              <a:latin typeface="Arial"/>
              <a:ea typeface="Arial"/>
              <a:cs typeface="Arial"/>
              <a:sym typeface="Arial"/>
            </a:endParaRPr>
          </a:p>
        </p:txBody>
      </p:sp>
      <p:pic>
        <p:nvPicPr>
          <p:cNvPr descr="https://secure-res.craft.do/v2/VDcx9pyWxusPMveFX3m6KG6HXbjF2gSLkdV3zTrPX8WYRfVmzkPGH8xsArzbWQYDtj738Tte7qX57uaD9Mnm81v5yLyScsYimJrtnyuxJucWzsEH8kLx2utFpSdVnJPZkYqEWGfhw72jwCDfjQWQKgnsfaN3y288W5fCmuxbxEvLjowmhar6ACrKqRBkUAtAhbNzejRbVJwKMR5RpKrxbnW2s7fDrcSP3tdGkNgkpgwhCthG86eHy7dPxMn9JBDyxhUtNUchrqiB74YR1BQsQTuDwd9fnShPKC8fwNVMgEkMCkSeib/Image.jpg" id="195" name="Google Shape;195;p11"/>
          <p:cNvPicPr preferRelativeResize="0"/>
          <p:nvPr/>
        </p:nvPicPr>
        <p:blipFill rotWithShape="1">
          <a:blip r:embed="rId3">
            <a:alphaModFix/>
          </a:blip>
          <a:srcRect b="0" l="0" r="0" t="0"/>
          <a:stretch/>
        </p:blipFill>
        <p:spPr>
          <a:xfrm>
            <a:off x="1560100" y="2721450"/>
            <a:ext cx="2026711" cy="2026711"/>
          </a:xfrm>
          <a:prstGeom prst="rect">
            <a:avLst/>
          </a:prstGeom>
          <a:noFill/>
          <a:ln>
            <a:noFill/>
          </a:ln>
        </p:spPr>
      </p:pic>
      <p:pic>
        <p:nvPicPr>
          <p:cNvPr descr="https://secure-res.craft.do/v2/VDcx9pyWxusPMveFX3m6KG6HXbjF2gSLkdV3zTrPX8WYRfVmzkPGH8xsArzbWQYDtj738Tte7qX57uaD9Mnm81v5yLyScsYimJrtnyuxJucWzsEH8kLx2utFpSdVnJPZkYqEWGfhw72jwCDfjQWQKgnsfiCBgSbmKLWWYCEMaMNt3RhBMzVfukH741XfDQxH6a7eDjBkoR6bP6aX5AF7dfGCqVCFmMqAUEA7Npm9jzYJnVDPrGhfdDHU1gZWnnt2e5spfzZMgmDfEyNPsf7AqoJ6NrEfBHeRiV8JgF8eBW5jBowCz6/Image.jpg" id="196" name="Google Shape;196;p11"/>
          <p:cNvPicPr preferRelativeResize="0"/>
          <p:nvPr/>
        </p:nvPicPr>
        <p:blipFill rotWithShape="1">
          <a:blip r:embed="rId4">
            <a:alphaModFix/>
          </a:blip>
          <a:srcRect b="0" l="0" r="0" t="0"/>
          <a:stretch/>
        </p:blipFill>
        <p:spPr>
          <a:xfrm>
            <a:off x="5126915" y="2721447"/>
            <a:ext cx="2026711" cy="202671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par>
                                <p:cTn fill="hold" nodeType="withEffect" presetClass="entr" presetID="2" presetSubtype="8">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500"/>
                                        <p:tgtEl>
                                          <p:spTgt spid="1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2"/>
          <p:cNvSpPr txBox="1"/>
          <p:nvPr/>
        </p:nvSpPr>
        <p:spPr>
          <a:xfrm>
            <a:off x="152400" y="171450"/>
            <a:ext cx="975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02" name="Google Shape;202;p12"/>
          <p:cNvSpPr txBox="1"/>
          <p:nvPr/>
        </p:nvSpPr>
        <p:spPr>
          <a:xfrm>
            <a:off x="838200" y="684683"/>
            <a:ext cx="2060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2.3. Data Visualization</a:t>
            </a:r>
            <a:endParaRPr b="1" sz="1400">
              <a:solidFill>
                <a:schemeClr val="dk1"/>
              </a:solidFill>
              <a:latin typeface="Arial"/>
              <a:ea typeface="Arial"/>
              <a:cs typeface="Arial"/>
              <a:sym typeface="Arial"/>
            </a:endParaRPr>
          </a:p>
        </p:txBody>
      </p:sp>
      <p:sp>
        <p:nvSpPr>
          <p:cNvPr id="203" name="Google Shape;203;p12"/>
          <p:cNvSpPr txBox="1"/>
          <p:nvPr/>
        </p:nvSpPr>
        <p:spPr>
          <a:xfrm>
            <a:off x="838200" y="1369472"/>
            <a:ext cx="35814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Accelerometer Data is to represent data changes in x-y-z coordinate over time.</a:t>
            </a:r>
            <a:endParaRPr sz="1800">
              <a:solidFill>
                <a:schemeClr val="dk1"/>
              </a:solidFill>
              <a:latin typeface="Arial"/>
              <a:ea typeface="Arial"/>
              <a:cs typeface="Arial"/>
              <a:sym typeface="Arial"/>
            </a:endParaRPr>
          </a:p>
        </p:txBody>
      </p:sp>
      <p:pic>
        <p:nvPicPr>
          <p:cNvPr descr="https://secure-res.craft.do/v2/VDcx9pyWxusPMveFX3m6KG6HXbjF2gSLkdV3zTrPX8WYRfVmzkPGH8xsArzbWQYDtj738Tte7qX57uaD9Mnm81v5yLyScsYimJrtnyuxJucWzsEH8kLx2utFpSdVnJPZkYqEWGfhw72jwCDfjQWQKgnsfaN3y288W5fCmuxbxEvLjowmhar6ACrKqRBkUAtAhbNzejRbVJwKMR5RpKrxbnW2s7fDrcSP3tdGkNgkpgwhCthG86eHy7dPxMn9JBDyxhUtNUchrqiB74YR1BQsQTuDwd9fnShPKC8fwNVMgEkMCkSeib/Image.jpg" id="204" name="Google Shape;204;p12"/>
          <p:cNvPicPr preferRelativeResize="0"/>
          <p:nvPr/>
        </p:nvPicPr>
        <p:blipFill rotWithShape="1">
          <a:blip r:embed="rId3">
            <a:alphaModFix/>
          </a:blip>
          <a:srcRect b="0" l="0" r="0" t="0"/>
          <a:stretch/>
        </p:blipFill>
        <p:spPr>
          <a:xfrm>
            <a:off x="6165737" y="702364"/>
            <a:ext cx="2026711" cy="2026711"/>
          </a:xfrm>
          <a:prstGeom prst="rect">
            <a:avLst/>
          </a:prstGeom>
          <a:noFill/>
          <a:ln>
            <a:noFill/>
          </a:ln>
        </p:spPr>
      </p:pic>
      <p:pic>
        <p:nvPicPr>
          <p:cNvPr descr="https://secure-res.craft.do/v2/VDcx9pyWxusPMveFX3m6KG6HXbjF2gSLkdV3zTrPX8WYRfVmzkPGH8xsArzbWQYDtj738Tte7qX57uaD9Mnm81v5yLyScsYimJrtnyuxJucWzsEH8kLx2utFpSdVnJPZkYqEWGfhw72jwCDfjQWQKgnsfiCBgSbmKLWWYCEMaMNt3RhBMzVfukH741XfDQxH6a7eDjBkoR6bP6aX5AF7dfGCqVCFmMqAUEA7Npm9jzYJnVDPrGhfdDHU1gZWnnt2e5spfzZMgmDfEyNPsf7AqoJ6NrEfBHeRiV8JgF8eBW5jBowCz6/Image.jpg" id="205" name="Google Shape;205;p12"/>
          <p:cNvPicPr preferRelativeResize="0"/>
          <p:nvPr/>
        </p:nvPicPr>
        <p:blipFill rotWithShape="1">
          <a:blip r:embed="rId4">
            <a:alphaModFix/>
          </a:blip>
          <a:srcRect b="0" l="0" r="0" t="0"/>
          <a:stretch/>
        </p:blipFill>
        <p:spPr>
          <a:xfrm>
            <a:off x="6172200" y="2857500"/>
            <a:ext cx="2026711" cy="2026711"/>
          </a:xfrm>
          <a:prstGeom prst="rect">
            <a:avLst/>
          </a:prstGeom>
          <a:noFill/>
          <a:ln>
            <a:noFill/>
          </a:ln>
        </p:spPr>
      </p:pic>
      <p:sp>
        <p:nvSpPr>
          <p:cNvPr id="206" name="Google Shape;206;p12"/>
          <p:cNvSpPr txBox="1"/>
          <p:nvPr/>
        </p:nvSpPr>
        <p:spPr>
          <a:xfrm>
            <a:off x="838200" y="3143250"/>
            <a:ext cx="35814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Gyroscope Data is to represent data changes in rotational velocity along 3 axes over time, offering deeper insights into movement and orientation.</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500"/>
                                        <p:tgtEl>
                                          <p:spTgt spid="2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500"/>
                                        <p:tgtEl>
                                          <p:spTgt spid="20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3"/>
          <p:cNvSpPr txBox="1"/>
          <p:nvPr/>
        </p:nvSpPr>
        <p:spPr>
          <a:xfrm>
            <a:off x="152400" y="171450"/>
            <a:ext cx="7772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12" name="Google Shape;212;p13"/>
          <p:cNvSpPr txBox="1"/>
          <p:nvPr/>
        </p:nvSpPr>
        <p:spPr>
          <a:xfrm>
            <a:off x="838200" y="684683"/>
            <a:ext cx="2060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2.3. Data Visualization</a:t>
            </a:r>
            <a:endParaRPr b="1" sz="1400">
              <a:solidFill>
                <a:schemeClr val="dk1"/>
              </a:solidFill>
              <a:latin typeface="Arial"/>
              <a:ea typeface="Arial"/>
              <a:cs typeface="Arial"/>
              <a:sym typeface="Arial"/>
            </a:endParaRPr>
          </a:p>
        </p:txBody>
      </p:sp>
      <p:sp>
        <p:nvSpPr>
          <p:cNvPr id="213" name="Google Shape;213;p13"/>
          <p:cNvSpPr txBox="1"/>
          <p:nvPr/>
        </p:nvSpPr>
        <p:spPr>
          <a:xfrm>
            <a:off x="838200" y="966186"/>
            <a:ext cx="44196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the beginning, we try to plot only 1 column of data of 1 exercise in the merged file to understand how plotting work and to adjust how it represents unit</a:t>
            </a:r>
            <a:endParaRPr sz="1800">
              <a:solidFill>
                <a:schemeClr val="dk1"/>
              </a:solidFill>
              <a:latin typeface="Arial"/>
              <a:ea typeface="Arial"/>
              <a:cs typeface="Arial"/>
              <a:sym typeface="Arial"/>
            </a:endParaRPr>
          </a:p>
        </p:txBody>
      </p:sp>
      <p:pic>
        <p:nvPicPr>
          <p:cNvPr id="214" name="Google Shape;214;p13"/>
          <p:cNvPicPr preferRelativeResize="0"/>
          <p:nvPr/>
        </p:nvPicPr>
        <p:blipFill rotWithShape="1">
          <a:blip r:embed="rId3">
            <a:alphaModFix/>
          </a:blip>
          <a:srcRect b="0" l="0" r="0" t="0"/>
          <a:stretch/>
        </p:blipFill>
        <p:spPr>
          <a:xfrm>
            <a:off x="5943600" y="462323"/>
            <a:ext cx="2343150" cy="1907975"/>
          </a:xfrm>
          <a:prstGeom prst="rect">
            <a:avLst/>
          </a:prstGeom>
          <a:noFill/>
          <a:ln>
            <a:noFill/>
          </a:ln>
        </p:spPr>
      </p:pic>
      <p:sp>
        <p:nvSpPr>
          <p:cNvPr id="215" name="Google Shape;215;p13"/>
          <p:cNvSpPr txBox="1"/>
          <p:nvPr/>
        </p:nvSpPr>
        <p:spPr>
          <a:xfrm>
            <a:off x="838200" y="3143250"/>
            <a:ext cx="40386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Using the same format but adjusting to visualize every exercise, here we visualize every exercise of the first 100 entries</a:t>
            </a:r>
            <a:endParaRPr sz="1800">
              <a:solidFill>
                <a:schemeClr val="dk1"/>
              </a:solidFill>
              <a:latin typeface="Arial"/>
              <a:ea typeface="Arial"/>
              <a:cs typeface="Arial"/>
              <a:sym typeface="Arial"/>
            </a:endParaRPr>
          </a:p>
        </p:txBody>
      </p:sp>
      <p:pic>
        <p:nvPicPr>
          <p:cNvPr id="216" name="Google Shape;216;p13"/>
          <p:cNvPicPr preferRelativeResize="0"/>
          <p:nvPr/>
        </p:nvPicPr>
        <p:blipFill rotWithShape="1">
          <a:blip r:embed="rId4">
            <a:alphaModFix/>
          </a:blip>
          <a:srcRect b="0" l="0" r="0" t="0"/>
          <a:stretch/>
        </p:blipFill>
        <p:spPr>
          <a:xfrm>
            <a:off x="5943600" y="2370298"/>
            <a:ext cx="2343150" cy="27732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500"/>
                                        <p:tgtEl>
                                          <p:spTgt spid="21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500"/>
                                        <p:tgtEl>
                                          <p:spTgt spid="21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4"/>
          <p:cNvSpPr txBox="1"/>
          <p:nvPr/>
        </p:nvSpPr>
        <p:spPr>
          <a:xfrm>
            <a:off x="152400" y="171450"/>
            <a:ext cx="9829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22" name="Google Shape;222;p14"/>
          <p:cNvSpPr txBox="1"/>
          <p:nvPr/>
        </p:nvSpPr>
        <p:spPr>
          <a:xfrm>
            <a:off x="838200" y="684683"/>
            <a:ext cx="2060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2.3. Data Visualization</a:t>
            </a:r>
            <a:endParaRPr b="1" sz="1400">
              <a:solidFill>
                <a:schemeClr val="dk1"/>
              </a:solidFill>
              <a:latin typeface="Arial"/>
              <a:ea typeface="Arial"/>
              <a:cs typeface="Arial"/>
              <a:sym typeface="Arial"/>
            </a:endParaRPr>
          </a:p>
        </p:txBody>
      </p:sp>
      <p:sp>
        <p:nvSpPr>
          <p:cNvPr id="223" name="Google Shape;223;p14"/>
          <p:cNvSpPr txBox="1"/>
          <p:nvPr/>
        </p:nvSpPr>
        <p:spPr>
          <a:xfrm>
            <a:off x="314325" y="1594246"/>
            <a:ext cx="3429000" cy="25860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Next, we visualize medium and heavy set to spot any differences between 2 categories in 1 exercise, here we choose “squat”</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This will be the foundation for the sensor to understand which set we exercise</a:t>
            </a:r>
            <a:endParaRPr sz="1800">
              <a:solidFill>
                <a:schemeClr val="dk1"/>
              </a:solidFill>
              <a:latin typeface="Arial"/>
              <a:ea typeface="Arial"/>
              <a:cs typeface="Arial"/>
              <a:sym typeface="Arial"/>
            </a:endParaRPr>
          </a:p>
        </p:txBody>
      </p:sp>
      <p:pic>
        <p:nvPicPr>
          <p:cNvPr id="224" name="Google Shape;224;p14"/>
          <p:cNvPicPr preferRelativeResize="0"/>
          <p:nvPr/>
        </p:nvPicPr>
        <p:blipFill rotWithShape="1">
          <a:blip r:embed="rId3">
            <a:alphaModFix/>
          </a:blip>
          <a:srcRect b="0" l="0" r="0" t="0"/>
          <a:stretch/>
        </p:blipFill>
        <p:spPr>
          <a:xfrm>
            <a:off x="3908425" y="1139464"/>
            <a:ext cx="3898106" cy="26408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500"/>
                                        <p:tgtEl>
                                          <p:spTgt spid="22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5"/>
          <p:cNvSpPr txBox="1"/>
          <p:nvPr/>
        </p:nvSpPr>
        <p:spPr>
          <a:xfrm>
            <a:off x="152400" y="171450"/>
            <a:ext cx="8001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30" name="Google Shape;230;p15"/>
          <p:cNvSpPr txBox="1"/>
          <p:nvPr/>
        </p:nvSpPr>
        <p:spPr>
          <a:xfrm>
            <a:off x="838200" y="684683"/>
            <a:ext cx="2060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2.3. Data Visualization</a:t>
            </a:r>
            <a:endParaRPr b="1" sz="1400">
              <a:solidFill>
                <a:schemeClr val="dk1"/>
              </a:solidFill>
              <a:latin typeface="Arial"/>
              <a:ea typeface="Arial"/>
              <a:cs typeface="Arial"/>
              <a:sym typeface="Arial"/>
            </a:endParaRPr>
          </a:p>
        </p:txBody>
      </p:sp>
      <p:sp>
        <p:nvSpPr>
          <p:cNvPr id="231" name="Google Shape;231;p15"/>
          <p:cNvSpPr txBox="1"/>
          <p:nvPr/>
        </p:nvSpPr>
        <p:spPr>
          <a:xfrm>
            <a:off x="685800" y="1085850"/>
            <a:ext cx="79233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start plotting both categories.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As we can see, the changes in y-axis in medium set is huge, it means a participant dropped their barbell quickly, which is a difference in heavy set when a participant had to use a heavier barbell</a:t>
            </a:r>
            <a:endParaRPr sz="1800">
              <a:solidFill>
                <a:schemeClr val="dk1"/>
              </a:solidFill>
              <a:latin typeface="Arial"/>
              <a:ea typeface="Arial"/>
              <a:cs typeface="Arial"/>
              <a:sym typeface="Arial"/>
            </a:endParaRPr>
          </a:p>
        </p:txBody>
      </p:sp>
      <p:pic>
        <p:nvPicPr>
          <p:cNvPr id="232" name="Google Shape;232;p15"/>
          <p:cNvPicPr preferRelativeResize="0"/>
          <p:nvPr/>
        </p:nvPicPr>
        <p:blipFill rotWithShape="1">
          <a:blip r:embed="rId3">
            <a:alphaModFix/>
          </a:blip>
          <a:srcRect b="0" l="0" r="0" t="0"/>
          <a:stretch/>
        </p:blipFill>
        <p:spPr>
          <a:xfrm>
            <a:off x="449288" y="2679675"/>
            <a:ext cx="6309648" cy="19861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500"/>
                                        <p:tgtEl>
                                          <p:spTgt spid="23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6"/>
          <p:cNvSpPr txBox="1"/>
          <p:nvPr/>
        </p:nvSpPr>
        <p:spPr>
          <a:xfrm>
            <a:off x="152400" y="171450"/>
            <a:ext cx="746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38" name="Google Shape;238;p16"/>
          <p:cNvSpPr txBox="1"/>
          <p:nvPr/>
        </p:nvSpPr>
        <p:spPr>
          <a:xfrm>
            <a:off x="838200" y="684683"/>
            <a:ext cx="2060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2.3. Data Visualization</a:t>
            </a:r>
            <a:endParaRPr b="1" sz="1400">
              <a:solidFill>
                <a:schemeClr val="dk1"/>
              </a:solidFill>
              <a:latin typeface="Arial"/>
              <a:ea typeface="Arial"/>
              <a:cs typeface="Arial"/>
              <a:sym typeface="Arial"/>
            </a:endParaRPr>
          </a:p>
        </p:txBody>
      </p:sp>
      <p:pic>
        <p:nvPicPr>
          <p:cNvPr id="239" name="Google Shape;239;p16"/>
          <p:cNvPicPr preferRelativeResize="0"/>
          <p:nvPr/>
        </p:nvPicPr>
        <p:blipFill rotWithShape="1">
          <a:blip r:embed="rId3">
            <a:alphaModFix/>
          </a:blip>
          <a:srcRect b="0" l="0" r="0" t="0"/>
          <a:stretch/>
        </p:blipFill>
        <p:spPr>
          <a:xfrm>
            <a:off x="1458373" y="2102625"/>
            <a:ext cx="6378177" cy="2028825"/>
          </a:xfrm>
          <a:prstGeom prst="rect">
            <a:avLst/>
          </a:prstGeom>
          <a:noFill/>
          <a:ln>
            <a:noFill/>
          </a:ln>
        </p:spPr>
      </p:pic>
      <p:sp>
        <p:nvSpPr>
          <p:cNvPr id="240" name="Google Shape;240;p16"/>
          <p:cNvSpPr txBox="1"/>
          <p:nvPr/>
        </p:nvSpPr>
        <p:spPr>
          <a:xfrm>
            <a:off x="685800" y="1085850"/>
            <a:ext cx="79233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also plot the comparison between every participant in bench exercise to understand the relation between model and data set in different people with different weight and health</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500"/>
                                        <p:tgtEl>
                                          <p:spTgt spid="24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7"/>
          <p:cNvSpPr txBox="1"/>
          <p:nvPr/>
        </p:nvSpPr>
        <p:spPr>
          <a:xfrm>
            <a:off x="152400" y="171450"/>
            <a:ext cx="746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46" name="Google Shape;246;p17"/>
          <p:cNvSpPr txBox="1"/>
          <p:nvPr/>
        </p:nvSpPr>
        <p:spPr>
          <a:xfrm>
            <a:off x="838200" y="684683"/>
            <a:ext cx="2060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2.3. Data Visualization</a:t>
            </a:r>
            <a:endParaRPr b="1" sz="1400">
              <a:solidFill>
                <a:schemeClr val="dk1"/>
              </a:solidFill>
              <a:latin typeface="Arial"/>
              <a:ea typeface="Arial"/>
              <a:cs typeface="Arial"/>
              <a:sym typeface="Arial"/>
            </a:endParaRPr>
          </a:p>
        </p:txBody>
      </p:sp>
      <p:sp>
        <p:nvSpPr>
          <p:cNvPr id="247" name="Google Shape;247;p17"/>
          <p:cNvSpPr txBox="1"/>
          <p:nvPr/>
        </p:nvSpPr>
        <p:spPr>
          <a:xfrm>
            <a:off x="685800" y="1257300"/>
            <a:ext cx="7923300" cy="646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Now we try to plot every axis in every exercise in 1 image, here is in squat exercise in accelerometer data</a:t>
            </a:r>
            <a:endParaRPr sz="1800">
              <a:solidFill>
                <a:schemeClr val="dk1"/>
              </a:solidFill>
              <a:latin typeface="Arial"/>
              <a:ea typeface="Arial"/>
              <a:cs typeface="Arial"/>
              <a:sym typeface="Arial"/>
            </a:endParaRPr>
          </a:p>
        </p:txBody>
      </p:sp>
      <p:pic>
        <p:nvPicPr>
          <p:cNvPr id="248" name="Google Shape;248;p17"/>
          <p:cNvPicPr preferRelativeResize="0"/>
          <p:nvPr/>
        </p:nvPicPr>
        <p:blipFill rotWithShape="1">
          <a:blip r:embed="rId3">
            <a:alphaModFix/>
          </a:blip>
          <a:srcRect b="0" l="0" r="0" t="0"/>
          <a:stretch/>
        </p:blipFill>
        <p:spPr>
          <a:xfrm>
            <a:off x="1514475" y="2114550"/>
            <a:ext cx="6115050" cy="17490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8"/>
          <p:cNvSpPr txBox="1"/>
          <p:nvPr/>
        </p:nvSpPr>
        <p:spPr>
          <a:xfrm>
            <a:off x="152400" y="171450"/>
            <a:ext cx="7467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54" name="Google Shape;254;p18"/>
          <p:cNvSpPr txBox="1"/>
          <p:nvPr/>
        </p:nvSpPr>
        <p:spPr>
          <a:xfrm>
            <a:off x="838200" y="684683"/>
            <a:ext cx="2060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2.3. Data Visualization</a:t>
            </a:r>
            <a:endParaRPr b="1" sz="1400">
              <a:solidFill>
                <a:schemeClr val="dk1"/>
              </a:solidFill>
              <a:latin typeface="Arial"/>
              <a:ea typeface="Arial"/>
              <a:cs typeface="Arial"/>
              <a:sym typeface="Arial"/>
            </a:endParaRPr>
          </a:p>
        </p:txBody>
      </p:sp>
      <p:sp>
        <p:nvSpPr>
          <p:cNvPr id="255" name="Google Shape;255;p18"/>
          <p:cNvSpPr txBox="1"/>
          <p:nvPr/>
        </p:nvSpPr>
        <p:spPr>
          <a:xfrm>
            <a:off x="511629" y="1973393"/>
            <a:ext cx="33528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last part is to combine the plot of every participant in every exercise and export those image</a:t>
            </a:r>
            <a:endParaRPr sz="1800">
              <a:solidFill>
                <a:schemeClr val="dk1"/>
              </a:solidFill>
              <a:latin typeface="Arial"/>
              <a:ea typeface="Arial"/>
              <a:cs typeface="Arial"/>
              <a:sym typeface="Arial"/>
            </a:endParaRPr>
          </a:p>
        </p:txBody>
      </p:sp>
      <p:pic>
        <p:nvPicPr>
          <p:cNvPr id="256" name="Google Shape;256;p18"/>
          <p:cNvPicPr preferRelativeResize="0"/>
          <p:nvPr/>
        </p:nvPicPr>
        <p:blipFill rotWithShape="1">
          <a:blip r:embed="rId3">
            <a:alphaModFix/>
          </a:blip>
          <a:srcRect b="0" l="0" r="0" t="0"/>
          <a:stretch/>
        </p:blipFill>
        <p:spPr>
          <a:xfrm>
            <a:off x="4138275" y="879450"/>
            <a:ext cx="3352799" cy="41355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500"/>
                                        <p:tgtEl>
                                          <p:spTgt spid="25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9"/>
          <p:cNvSpPr txBox="1"/>
          <p:nvPr/>
        </p:nvSpPr>
        <p:spPr>
          <a:xfrm>
            <a:off x="120145" y="153769"/>
            <a:ext cx="7848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62" name="Google Shape;262;p19"/>
          <p:cNvSpPr txBox="1"/>
          <p:nvPr/>
        </p:nvSpPr>
        <p:spPr>
          <a:xfrm>
            <a:off x="838200" y="684683"/>
            <a:ext cx="2122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2.4. Outlier’s Detection</a:t>
            </a:r>
            <a:endParaRPr b="1" sz="1400">
              <a:solidFill>
                <a:schemeClr val="dk1"/>
              </a:solidFill>
              <a:latin typeface="Arial"/>
              <a:ea typeface="Arial"/>
              <a:cs typeface="Arial"/>
              <a:sym typeface="Arial"/>
            </a:endParaRPr>
          </a:p>
        </p:txBody>
      </p:sp>
      <p:sp>
        <p:nvSpPr>
          <p:cNvPr id="263" name="Google Shape;263;p19"/>
          <p:cNvSpPr txBox="1"/>
          <p:nvPr/>
        </p:nvSpPr>
        <p:spPr>
          <a:xfrm>
            <a:off x="533400" y="1028700"/>
            <a:ext cx="4648200" cy="23088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Outliers are extreme values in a data set that is much higher or lower than the majority of the values in the data set</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Some of the problems that outliers can introduce include skewing the results of statistical analyses, leading to incorrect conclusions about patterns in the data</a:t>
            </a:r>
            <a:endParaRPr sz="1800">
              <a:solidFill>
                <a:schemeClr val="dk1"/>
              </a:solidFill>
              <a:latin typeface="Arial"/>
              <a:ea typeface="Arial"/>
              <a:cs typeface="Arial"/>
              <a:sym typeface="Arial"/>
            </a:endParaRPr>
          </a:p>
        </p:txBody>
      </p:sp>
      <p:pic>
        <p:nvPicPr>
          <p:cNvPr descr="https://secure-res.craft.do/v2/VSSi8JfVq5awCpT4JfAXWpBcKwuvnPxJCQoL37RzLXtUiBkA8nsc5MZaeAmU7qpHLY3D11dd22MQN45ngSzT9zCZmgtuywXZHVf9xFQe2VJzUq5jySBYx5codeojQqbAq4J5ocDmgPXUWw7raioMvbTKAHwxGRL6U6fmhRgQnk46hyxZksQuKi61druQvDXHFSMwswT9gUHaZzvahRMkxNzVfcL5qmuudg78nqQ3AVJzYwQtWUxSK7B6bi4wDMBSdT74UAvTsE3NHaVUyFrAmB7j6cispfEfToBAenUxAs8ZkTdKmv/Image.jpg" id="264" name="Google Shape;264;p19"/>
          <p:cNvPicPr preferRelativeResize="0"/>
          <p:nvPr/>
        </p:nvPicPr>
        <p:blipFill rotWithShape="1">
          <a:blip r:embed="rId3">
            <a:alphaModFix/>
          </a:blip>
          <a:srcRect b="0" l="0" r="0" t="0"/>
          <a:stretch/>
        </p:blipFill>
        <p:spPr>
          <a:xfrm>
            <a:off x="6090946" y="697513"/>
            <a:ext cx="2143125" cy="1750219"/>
          </a:xfrm>
          <a:prstGeom prst="rect">
            <a:avLst/>
          </a:prstGeom>
          <a:noFill/>
          <a:ln>
            <a:noFill/>
          </a:ln>
        </p:spPr>
      </p:pic>
      <p:pic>
        <p:nvPicPr>
          <p:cNvPr descr="https://secure-res.craft.do/v2/VSSi8JfVq5awCpT4JfAXWpBcKwuvnPxJCQoL37RzLXtUiBkA8nsc5MZaeAmU7qpHLY3D11dd22MQN45ngSzT9zCZmgtuywXZHVf9xFQe2VJzUq5jySBYx5codeojQqbAq4J5ocDmgPXUWw7raioMvbTKA98qEp6TJNyDdKfVyxMqZtXQhVo9GvxMMzz3XZMAWhVHyfoswgb16dasQGT6vKfsuGAsWNocuaaQTzuUeqBa4BqpoabUEiVqmKFb34X9rwYLpkTz3zKYQmeenDK1H7kpByE61vpm6T3bwDEJ8SbAyaSXU1/Image.jpg" id="265" name="Google Shape;265;p19"/>
          <p:cNvPicPr preferRelativeResize="0"/>
          <p:nvPr/>
        </p:nvPicPr>
        <p:blipFill rotWithShape="1">
          <a:blip r:embed="rId4">
            <a:alphaModFix/>
          </a:blip>
          <a:srcRect b="0" l="0" r="0" t="0"/>
          <a:stretch/>
        </p:blipFill>
        <p:spPr>
          <a:xfrm>
            <a:off x="6090946" y="2872488"/>
            <a:ext cx="2143125" cy="1671638"/>
          </a:xfrm>
          <a:prstGeom prst="rect">
            <a:avLst/>
          </a:prstGeom>
          <a:noFill/>
          <a:ln>
            <a:noFill/>
          </a:ln>
        </p:spPr>
      </p:pic>
      <p:pic>
        <p:nvPicPr>
          <p:cNvPr descr="https://secure-res.craft.do/v2/VSSi8JfVq5awCpT4JfAXWpBcKwuvnPxJCQoL37RzLXtUiBkA8nsc5MZaeAmU7qpHLY3D11dd22MQN45ngSzT9zCZmgtuywXZHVf9xFQe2VJzUq5jySBYx5codeojQqbAq4J5ocDmgPXUWw7raioMvbTKAcXobZ2HvAKyT1kg43xsfsU76cvX3b6RWzEL897VEyccbokVftt7Ktsnwbey8hopBNFBNCugtzjVn2KkpNnArBDnVzs6zJw9VMq11bMTfTrM54r2PRExazgjeYjLhgVxMAh9FZki8yFpKapy6E5edk36B9/Image.jpg" id="266" name="Google Shape;266;p19"/>
          <p:cNvPicPr preferRelativeResize="0"/>
          <p:nvPr/>
        </p:nvPicPr>
        <p:blipFill rotWithShape="1">
          <a:blip r:embed="rId5">
            <a:alphaModFix/>
          </a:blip>
          <a:srcRect b="0" l="0" r="0" t="0"/>
          <a:stretch/>
        </p:blipFill>
        <p:spPr>
          <a:xfrm>
            <a:off x="1314443" y="3373724"/>
            <a:ext cx="3257550" cy="1564611"/>
          </a:xfrm>
          <a:prstGeom prst="rect">
            <a:avLst/>
          </a:prstGeom>
          <a:noFill/>
          <a:ln>
            <a:noFill/>
          </a:ln>
        </p:spPr>
      </p:pic>
      <p:sp>
        <p:nvSpPr>
          <p:cNvPr id="267" name="Google Shape;267;p19"/>
          <p:cNvSpPr txBox="1"/>
          <p:nvPr/>
        </p:nvSpPr>
        <p:spPr>
          <a:xfrm>
            <a:off x="7069091" y="2447732"/>
            <a:ext cx="901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ucida Sans"/>
                <a:ea typeface="Lucida Sans"/>
                <a:cs typeface="Lucida Sans"/>
                <a:sym typeface="Lucida Sans"/>
              </a:rPr>
              <a:t>Global</a:t>
            </a:r>
            <a:endParaRPr sz="1800">
              <a:solidFill>
                <a:schemeClr val="dk1"/>
              </a:solidFill>
              <a:latin typeface="Lucida Sans"/>
              <a:ea typeface="Lucida Sans"/>
              <a:cs typeface="Lucida Sans"/>
              <a:sym typeface="Lucida Sans"/>
            </a:endParaRPr>
          </a:p>
        </p:txBody>
      </p:sp>
      <p:sp>
        <p:nvSpPr>
          <p:cNvPr id="268" name="Google Shape;268;p19"/>
          <p:cNvSpPr txBox="1"/>
          <p:nvPr/>
        </p:nvSpPr>
        <p:spPr>
          <a:xfrm>
            <a:off x="6884746" y="4511410"/>
            <a:ext cx="1269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ucida Sans"/>
                <a:ea typeface="Lucida Sans"/>
                <a:cs typeface="Lucida Sans"/>
                <a:sym typeface="Lucida Sans"/>
              </a:rPr>
              <a:t>Collective</a:t>
            </a:r>
            <a:endParaRPr sz="1800">
              <a:solidFill>
                <a:schemeClr val="dk1"/>
              </a:solidFill>
              <a:latin typeface="Lucida Sans"/>
              <a:ea typeface="Lucida Sans"/>
              <a:cs typeface="Lucida Sans"/>
              <a:sym typeface="Lucida Sans"/>
            </a:endParaRPr>
          </a:p>
        </p:txBody>
      </p:sp>
      <p:sp>
        <p:nvSpPr>
          <p:cNvPr id="269" name="Google Shape;269;p19"/>
          <p:cNvSpPr txBox="1"/>
          <p:nvPr/>
        </p:nvSpPr>
        <p:spPr>
          <a:xfrm>
            <a:off x="2686347" y="3424214"/>
            <a:ext cx="1409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ucida Sans"/>
                <a:ea typeface="Lucida Sans"/>
                <a:cs typeface="Lucida Sans"/>
                <a:sym typeface="Lucida Sans"/>
              </a:rPr>
              <a:t>Contextual</a:t>
            </a:r>
            <a:endParaRPr sz="1800">
              <a:solidFill>
                <a:schemeClr val="dk1"/>
              </a:solidFill>
              <a:latin typeface="Lucida Sans"/>
              <a:ea typeface="Lucida Sans"/>
              <a:cs typeface="Lucida Sans"/>
              <a:sym typeface="Lucida San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500"/>
                                        <p:tgtEl>
                                          <p:spTgt spid="26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nvSpPr>
        <p:spPr>
          <a:xfrm>
            <a:off x="894375" y="132875"/>
            <a:ext cx="1676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2"/>
                </a:solidFill>
                <a:latin typeface="Algerian"/>
                <a:ea typeface="Algerian"/>
                <a:cs typeface="Algerian"/>
                <a:sym typeface="Algerian"/>
              </a:rPr>
              <a:t>INDEX</a:t>
            </a:r>
            <a:endParaRPr sz="4000">
              <a:solidFill>
                <a:schemeClr val="dk2"/>
              </a:solidFill>
              <a:latin typeface="Algerian"/>
              <a:ea typeface="Algerian"/>
              <a:cs typeface="Algerian"/>
              <a:sym typeface="Algerian"/>
            </a:endParaRPr>
          </a:p>
        </p:txBody>
      </p:sp>
      <p:sp>
        <p:nvSpPr>
          <p:cNvPr id="98" name="Google Shape;98;p2"/>
          <p:cNvSpPr txBox="1"/>
          <p:nvPr/>
        </p:nvSpPr>
        <p:spPr>
          <a:xfrm>
            <a:off x="2143625" y="840864"/>
            <a:ext cx="1853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2"/>
                </a:solidFill>
                <a:latin typeface="Arial"/>
                <a:ea typeface="Arial"/>
                <a:cs typeface="Arial"/>
                <a:sym typeface="Arial"/>
              </a:rPr>
              <a:t>1. Introduction</a:t>
            </a:r>
            <a:endParaRPr b="1" sz="1800" u="sng">
              <a:solidFill>
                <a:schemeClr val="dk2"/>
              </a:solidFill>
              <a:latin typeface="Arial"/>
              <a:ea typeface="Arial"/>
              <a:cs typeface="Arial"/>
              <a:sym typeface="Arial"/>
            </a:endParaRPr>
          </a:p>
        </p:txBody>
      </p:sp>
      <p:sp>
        <p:nvSpPr>
          <p:cNvPr id="99" name="Google Shape;99;p2"/>
          <p:cNvSpPr txBox="1"/>
          <p:nvPr/>
        </p:nvSpPr>
        <p:spPr>
          <a:xfrm>
            <a:off x="3216450" y="1188363"/>
            <a:ext cx="186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1.1. Background</a:t>
            </a:r>
            <a:endParaRPr sz="1800">
              <a:solidFill>
                <a:schemeClr val="dk2"/>
              </a:solidFill>
              <a:latin typeface="Arial"/>
              <a:ea typeface="Arial"/>
              <a:cs typeface="Arial"/>
              <a:sym typeface="Arial"/>
            </a:endParaRPr>
          </a:p>
        </p:txBody>
      </p:sp>
      <p:sp>
        <p:nvSpPr>
          <p:cNvPr id="100" name="Google Shape;100;p2"/>
          <p:cNvSpPr txBox="1"/>
          <p:nvPr/>
        </p:nvSpPr>
        <p:spPr>
          <a:xfrm>
            <a:off x="3216450" y="1465362"/>
            <a:ext cx="1710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1.2. Objectives</a:t>
            </a:r>
            <a:endParaRPr sz="1800">
              <a:solidFill>
                <a:schemeClr val="dk2"/>
              </a:solidFill>
              <a:latin typeface="Arial"/>
              <a:ea typeface="Arial"/>
              <a:cs typeface="Arial"/>
              <a:sym typeface="Arial"/>
            </a:endParaRPr>
          </a:p>
        </p:txBody>
      </p:sp>
      <p:sp>
        <p:nvSpPr>
          <p:cNvPr id="101" name="Google Shape;101;p2"/>
          <p:cNvSpPr txBox="1"/>
          <p:nvPr/>
        </p:nvSpPr>
        <p:spPr>
          <a:xfrm>
            <a:off x="2223850" y="1712117"/>
            <a:ext cx="247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2"/>
                </a:solidFill>
                <a:latin typeface="Arial"/>
                <a:ea typeface="Arial"/>
                <a:cs typeface="Arial"/>
                <a:sym typeface="Arial"/>
              </a:rPr>
              <a:t>2. Statement of Work</a:t>
            </a:r>
            <a:endParaRPr b="1" sz="1800" u="sng">
              <a:solidFill>
                <a:schemeClr val="dk2"/>
              </a:solidFill>
              <a:latin typeface="Arial"/>
              <a:ea typeface="Arial"/>
              <a:cs typeface="Arial"/>
              <a:sym typeface="Arial"/>
            </a:endParaRPr>
          </a:p>
        </p:txBody>
      </p:sp>
      <p:sp>
        <p:nvSpPr>
          <p:cNvPr id="102" name="Google Shape;102;p2"/>
          <p:cNvSpPr txBox="1"/>
          <p:nvPr/>
        </p:nvSpPr>
        <p:spPr>
          <a:xfrm>
            <a:off x="3216450" y="2019341"/>
            <a:ext cx="2711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2.1. Environment Setting</a:t>
            </a:r>
            <a:endParaRPr sz="1800">
              <a:solidFill>
                <a:schemeClr val="dk2"/>
              </a:solidFill>
              <a:latin typeface="Arial"/>
              <a:ea typeface="Arial"/>
              <a:cs typeface="Arial"/>
              <a:sym typeface="Arial"/>
            </a:endParaRPr>
          </a:p>
        </p:txBody>
      </p:sp>
      <p:sp>
        <p:nvSpPr>
          <p:cNvPr id="103" name="Google Shape;103;p2"/>
          <p:cNvSpPr txBox="1"/>
          <p:nvPr/>
        </p:nvSpPr>
        <p:spPr>
          <a:xfrm>
            <a:off x="3216450" y="2296340"/>
            <a:ext cx="256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2.2. Raw Data Reading</a:t>
            </a:r>
            <a:endParaRPr sz="1800">
              <a:solidFill>
                <a:schemeClr val="dk2"/>
              </a:solidFill>
              <a:latin typeface="Arial"/>
              <a:ea typeface="Arial"/>
              <a:cs typeface="Arial"/>
              <a:sym typeface="Arial"/>
            </a:endParaRPr>
          </a:p>
        </p:txBody>
      </p:sp>
      <p:sp>
        <p:nvSpPr>
          <p:cNvPr id="104" name="Google Shape;104;p2"/>
          <p:cNvSpPr txBox="1"/>
          <p:nvPr/>
        </p:nvSpPr>
        <p:spPr>
          <a:xfrm>
            <a:off x="3216450" y="2573339"/>
            <a:ext cx="2283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2.3. Data Visualizing</a:t>
            </a:r>
            <a:endParaRPr sz="1800">
              <a:solidFill>
                <a:schemeClr val="dk2"/>
              </a:solidFill>
              <a:latin typeface="Arial"/>
              <a:ea typeface="Arial"/>
              <a:cs typeface="Arial"/>
              <a:sym typeface="Arial"/>
            </a:endParaRPr>
          </a:p>
        </p:txBody>
      </p:sp>
      <p:sp>
        <p:nvSpPr>
          <p:cNvPr id="105" name="Google Shape;105;p2"/>
          <p:cNvSpPr txBox="1"/>
          <p:nvPr/>
        </p:nvSpPr>
        <p:spPr>
          <a:xfrm>
            <a:off x="2143625" y="3964950"/>
            <a:ext cx="169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2"/>
                </a:solidFill>
                <a:latin typeface="Arial"/>
                <a:ea typeface="Arial"/>
                <a:cs typeface="Arial"/>
                <a:sym typeface="Arial"/>
              </a:rPr>
              <a:t>3. Conclusion</a:t>
            </a:r>
            <a:endParaRPr b="1" sz="1800" u="sng">
              <a:solidFill>
                <a:schemeClr val="dk2"/>
              </a:solidFill>
              <a:latin typeface="Arial"/>
              <a:ea typeface="Arial"/>
              <a:cs typeface="Arial"/>
              <a:sym typeface="Arial"/>
            </a:endParaRPr>
          </a:p>
        </p:txBody>
      </p:sp>
      <p:sp>
        <p:nvSpPr>
          <p:cNvPr id="106" name="Google Shape;106;p2"/>
          <p:cNvSpPr txBox="1"/>
          <p:nvPr/>
        </p:nvSpPr>
        <p:spPr>
          <a:xfrm>
            <a:off x="3216450" y="2846963"/>
            <a:ext cx="2523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2.4. Outlier’s Detection</a:t>
            </a:r>
            <a:endParaRPr sz="1800">
              <a:solidFill>
                <a:schemeClr val="dk2"/>
              </a:solidFill>
              <a:latin typeface="Arial"/>
              <a:ea typeface="Arial"/>
              <a:cs typeface="Arial"/>
              <a:sym typeface="Arial"/>
            </a:endParaRPr>
          </a:p>
        </p:txBody>
      </p:sp>
      <p:sp>
        <p:nvSpPr>
          <p:cNvPr id="107" name="Google Shape;107;p2"/>
          <p:cNvSpPr txBox="1"/>
          <p:nvPr/>
        </p:nvSpPr>
        <p:spPr>
          <a:xfrm>
            <a:off x="3216450" y="3123962"/>
            <a:ext cx="2428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2.5. Plotting Algorithm</a:t>
            </a:r>
            <a:endParaRPr sz="1800">
              <a:solidFill>
                <a:schemeClr val="dk2"/>
              </a:solidFill>
              <a:latin typeface="Arial"/>
              <a:ea typeface="Arial"/>
              <a:cs typeface="Arial"/>
              <a:sym typeface="Arial"/>
            </a:endParaRPr>
          </a:p>
        </p:txBody>
      </p:sp>
      <p:sp>
        <p:nvSpPr>
          <p:cNvPr id="108" name="Google Shape;108;p2"/>
          <p:cNvSpPr txBox="1"/>
          <p:nvPr/>
        </p:nvSpPr>
        <p:spPr>
          <a:xfrm>
            <a:off x="3216450" y="3400961"/>
            <a:ext cx="2646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2.6. Predictive Modeling</a:t>
            </a:r>
            <a:endParaRPr sz="1800">
              <a:solidFill>
                <a:schemeClr val="dk2"/>
              </a:solidFill>
              <a:latin typeface="Arial"/>
              <a:ea typeface="Arial"/>
              <a:cs typeface="Arial"/>
              <a:sym typeface="Arial"/>
            </a:endParaRPr>
          </a:p>
        </p:txBody>
      </p:sp>
      <p:sp>
        <p:nvSpPr>
          <p:cNvPr id="109" name="Google Shape;109;p2"/>
          <p:cNvSpPr txBox="1"/>
          <p:nvPr/>
        </p:nvSpPr>
        <p:spPr>
          <a:xfrm>
            <a:off x="3221803" y="3677960"/>
            <a:ext cx="265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2.7. Counting Repetition</a:t>
            </a:r>
            <a:endParaRPr sz="1800">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0"/>
          <p:cNvSpPr txBox="1"/>
          <p:nvPr/>
        </p:nvSpPr>
        <p:spPr>
          <a:xfrm>
            <a:off x="152400" y="171450"/>
            <a:ext cx="10591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75" name="Google Shape;275;p20"/>
          <p:cNvSpPr txBox="1"/>
          <p:nvPr/>
        </p:nvSpPr>
        <p:spPr>
          <a:xfrm>
            <a:off x="838200" y="684683"/>
            <a:ext cx="2122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2.4. Outlier’s Detection</a:t>
            </a:r>
            <a:endParaRPr b="1" sz="1400">
              <a:solidFill>
                <a:schemeClr val="dk1"/>
              </a:solidFill>
              <a:latin typeface="Arial"/>
              <a:ea typeface="Arial"/>
              <a:cs typeface="Arial"/>
              <a:sym typeface="Arial"/>
            </a:endParaRPr>
          </a:p>
        </p:txBody>
      </p:sp>
      <p:sp>
        <p:nvSpPr>
          <p:cNvPr id="276" name="Google Shape;276;p20"/>
          <p:cNvSpPr txBox="1"/>
          <p:nvPr/>
        </p:nvSpPr>
        <p:spPr>
          <a:xfrm>
            <a:off x="457200" y="915516"/>
            <a:ext cx="59748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To detect and resolve outliers, we use these methods:</a:t>
            </a:r>
            <a:endParaRPr/>
          </a:p>
        </p:txBody>
      </p:sp>
      <p:pic>
        <p:nvPicPr>
          <p:cNvPr descr="https://secure-res.craft.do/v2/VSSi8JfVq5awCpT4JfAXWpBcKwuvnPxJCQoL37RzLXtUiBkA8nsc5MZaeAmU7qpHLY3D11dd22MQN45ngSzT9zCZmgtuywXZHVf9xFQe2VJzUq5jySBYx5codeojQqbAq4J5ocDmgPXUWw7raioMvbTKAR97xuxby5NaWBjLYdJifB9zBzNXF4zTneYeTYv71V4JeiAM9muio2PCT5V25ecD5cNFpWd3hMrLbBVFs6M4NfK9LKHSAc5ntMPddGieKr3Tk6izC6a9wdXwGaeccKEfvgz64DRY1RL5eGXGrW5kQRKmmp/Image.jpg" id="277" name="Google Shape;277;p20"/>
          <p:cNvPicPr preferRelativeResize="0"/>
          <p:nvPr/>
        </p:nvPicPr>
        <p:blipFill rotWithShape="1">
          <a:blip r:embed="rId3">
            <a:alphaModFix/>
          </a:blip>
          <a:srcRect b="0" l="0" r="0" t="0"/>
          <a:stretch/>
        </p:blipFill>
        <p:spPr>
          <a:xfrm>
            <a:off x="4907365" y="1192531"/>
            <a:ext cx="3086100" cy="1543050"/>
          </a:xfrm>
          <a:prstGeom prst="rect">
            <a:avLst/>
          </a:prstGeom>
          <a:noFill/>
          <a:ln>
            <a:noFill/>
          </a:ln>
        </p:spPr>
      </p:pic>
      <p:sp>
        <p:nvSpPr>
          <p:cNvPr id="278" name="Google Shape;278;p20"/>
          <p:cNvSpPr txBox="1"/>
          <p:nvPr/>
        </p:nvSpPr>
        <p:spPr>
          <a:xfrm>
            <a:off x="6096000" y="2709906"/>
            <a:ext cx="22395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Boxplots and Interquartile Range (IQR)</a:t>
            </a:r>
            <a:endParaRPr sz="1800">
              <a:solidFill>
                <a:schemeClr val="dk1"/>
              </a:solidFill>
              <a:latin typeface="Arial"/>
              <a:ea typeface="Arial"/>
              <a:cs typeface="Arial"/>
              <a:sym typeface="Arial"/>
            </a:endParaRPr>
          </a:p>
        </p:txBody>
      </p:sp>
      <p:pic>
        <p:nvPicPr>
          <p:cNvPr id="279" name="Google Shape;279;p20"/>
          <p:cNvPicPr preferRelativeResize="0"/>
          <p:nvPr/>
        </p:nvPicPr>
        <p:blipFill rotWithShape="1">
          <a:blip r:embed="rId4">
            <a:alphaModFix/>
          </a:blip>
          <a:srcRect b="0" l="0" r="0" t="0"/>
          <a:stretch/>
        </p:blipFill>
        <p:spPr>
          <a:xfrm>
            <a:off x="838200" y="1192516"/>
            <a:ext cx="3276600" cy="1680014"/>
          </a:xfrm>
          <a:prstGeom prst="rect">
            <a:avLst/>
          </a:prstGeom>
          <a:noFill/>
          <a:ln>
            <a:noFill/>
          </a:ln>
        </p:spPr>
      </p:pic>
      <p:sp>
        <p:nvSpPr>
          <p:cNvPr id="280" name="Google Shape;280;p20"/>
          <p:cNvSpPr txBox="1"/>
          <p:nvPr/>
        </p:nvSpPr>
        <p:spPr>
          <a:xfrm>
            <a:off x="1125809" y="2922700"/>
            <a:ext cx="2514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Chauvenet’s Criterition</a:t>
            </a:r>
            <a:endParaRPr sz="1800">
              <a:solidFill>
                <a:schemeClr val="dk1"/>
              </a:solidFill>
              <a:latin typeface="Arial"/>
              <a:ea typeface="Arial"/>
              <a:cs typeface="Arial"/>
              <a:sym typeface="Arial"/>
            </a:endParaRPr>
          </a:p>
        </p:txBody>
      </p:sp>
      <p:pic>
        <p:nvPicPr>
          <p:cNvPr descr="https://secure-res.craft.do/v2/VSSi8JfVq5awCpT4JfAXWpBcKwuvnPxJCQoL37RzLXtUiBkA8nsc5MZaeAmU7qpHLY3D11dd22MQN45ngSzT9zCZmgtuywXZHVf9xFQe2VJzUq5jySBYx5codeojQqbAq4J5ocDmgPXUWw7raioMvbTKAYRfiFwYKdcwN8g97ytj9ArbtWR11LehCv6zKT2m8prRX5uLD9RvcCd8eMc4eTLbanq147sBZQRJk8LXXETUbacV6JQWGzDsW5Aaq3KcuaCEbKkFhX7SGvMHuMtgXSh5zWnCPLFkw9mLGhvFAU3t49eKQY/Image.jpg" id="281" name="Google Shape;281;p20"/>
          <p:cNvPicPr preferRelativeResize="0"/>
          <p:nvPr/>
        </p:nvPicPr>
        <p:blipFill rotWithShape="1">
          <a:blip r:embed="rId5">
            <a:alphaModFix/>
          </a:blip>
          <a:srcRect b="0" l="0" r="0" t="0"/>
          <a:stretch/>
        </p:blipFill>
        <p:spPr>
          <a:xfrm>
            <a:off x="3733050" y="3393674"/>
            <a:ext cx="2333102" cy="1749827"/>
          </a:xfrm>
          <a:prstGeom prst="rect">
            <a:avLst/>
          </a:prstGeom>
          <a:noFill/>
          <a:ln>
            <a:noFill/>
          </a:ln>
        </p:spPr>
      </p:pic>
      <p:sp>
        <p:nvSpPr>
          <p:cNvPr id="282" name="Google Shape;282;p20"/>
          <p:cNvSpPr txBox="1"/>
          <p:nvPr/>
        </p:nvSpPr>
        <p:spPr>
          <a:xfrm>
            <a:off x="838196" y="4195612"/>
            <a:ext cx="2865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Local Outlier Factor (LOF)</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500"/>
                                        <p:tgtEl>
                                          <p:spTgt spid="27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1"/>
          <p:cNvSpPr txBox="1"/>
          <p:nvPr/>
        </p:nvSpPr>
        <p:spPr>
          <a:xfrm>
            <a:off x="139958" y="171450"/>
            <a:ext cx="9156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88" name="Google Shape;288;p21"/>
          <p:cNvSpPr txBox="1"/>
          <p:nvPr/>
        </p:nvSpPr>
        <p:spPr>
          <a:xfrm>
            <a:off x="838200" y="684683"/>
            <a:ext cx="2122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2.4. Outlier’s Detection</a:t>
            </a:r>
            <a:endParaRPr b="1" sz="1400">
              <a:solidFill>
                <a:schemeClr val="dk1"/>
              </a:solidFill>
              <a:latin typeface="Arial"/>
              <a:ea typeface="Arial"/>
              <a:cs typeface="Arial"/>
              <a:sym typeface="Arial"/>
            </a:endParaRPr>
          </a:p>
        </p:txBody>
      </p:sp>
      <p:pic>
        <p:nvPicPr>
          <p:cNvPr descr="https://secure-res.craft.do/v2/VSSi8JfVq5awCpT4JfAXWpBcKwuvnPxJCQoL37RzLXtUiBkA8nsc5MZaeAmU7qpHLY3D11dd22MQN45ngSzT9zCZmgtuywXZHVf9xFQe2VJzUq5jySBYx5codeojQqbAq4J5ocDmgPXUWw7raioMvbTKAR97xuxby5NaWBjLYdJifB9zBzNXF4zTneYeTYv71V4JeiAM9muio2PCT5V25ecD5cNFpWd3hMrLbBVFs6M4NfK9LKHSAc5ntMPddGieKr3Tk6izC6a9wdXwGaeccKEfvgz64DRY1RL5eGXGrW5kQRKmmp/Image.jpg" id="289" name="Google Shape;289;p21"/>
          <p:cNvPicPr preferRelativeResize="0"/>
          <p:nvPr/>
        </p:nvPicPr>
        <p:blipFill rotWithShape="1">
          <a:blip r:embed="rId3">
            <a:alphaModFix/>
          </a:blip>
          <a:srcRect b="0" l="0" r="0" t="0"/>
          <a:stretch/>
        </p:blipFill>
        <p:spPr>
          <a:xfrm>
            <a:off x="1981200" y="2947435"/>
            <a:ext cx="4348068" cy="2174034"/>
          </a:xfrm>
          <a:prstGeom prst="rect">
            <a:avLst/>
          </a:prstGeom>
          <a:noFill/>
          <a:ln>
            <a:noFill/>
          </a:ln>
        </p:spPr>
      </p:pic>
      <p:sp>
        <p:nvSpPr>
          <p:cNvPr id="290" name="Google Shape;290;p21"/>
          <p:cNvSpPr txBox="1"/>
          <p:nvPr/>
        </p:nvSpPr>
        <p:spPr>
          <a:xfrm>
            <a:off x="457201" y="915516"/>
            <a:ext cx="7848600" cy="2031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Boxplot and IQR method: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For graphically depicting groups of numerical data through their quartiles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The box extends from the Q1 to Q3 quartile values of the data, with a line at the median (Q2)</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The whiskers extend from the edges of box to show the range of the data</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By default, they extend no more than 1.5 * IQR (IQR = Q3 - Q1) from the edges of the box, ending at the farthest data point within that interval</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2"/>
          <p:cNvSpPr txBox="1"/>
          <p:nvPr/>
        </p:nvSpPr>
        <p:spPr>
          <a:xfrm>
            <a:off x="139958" y="171450"/>
            <a:ext cx="9156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96" name="Google Shape;296;p22"/>
          <p:cNvSpPr txBox="1"/>
          <p:nvPr/>
        </p:nvSpPr>
        <p:spPr>
          <a:xfrm>
            <a:off x="838200" y="684683"/>
            <a:ext cx="2122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2.4. Outlier’s Detection</a:t>
            </a:r>
            <a:endParaRPr b="1" sz="1400">
              <a:solidFill>
                <a:schemeClr val="dk1"/>
              </a:solidFill>
              <a:latin typeface="Arial"/>
              <a:ea typeface="Arial"/>
              <a:cs typeface="Arial"/>
              <a:sym typeface="Arial"/>
            </a:endParaRPr>
          </a:p>
        </p:txBody>
      </p:sp>
      <p:sp>
        <p:nvSpPr>
          <p:cNvPr id="297" name="Google Shape;297;p22"/>
          <p:cNvSpPr txBox="1"/>
          <p:nvPr/>
        </p:nvSpPr>
        <p:spPr>
          <a:xfrm>
            <a:off x="228600" y="1085850"/>
            <a:ext cx="4038600" cy="34170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Chauvenet’s Criterition:</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Only applicable to datasets that are normally distributed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We reject a measurement (outlier) from a dataset of size N when it’s probability of observation is less than 1/2N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 generalization is to replace the value 2 with a parameter C</a:t>
            </a:r>
            <a:endParaRPr sz="1800">
              <a:solidFill>
                <a:schemeClr val="dk1"/>
              </a:solidFill>
              <a:latin typeface="Arial"/>
              <a:ea typeface="Arial"/>
              <a:cs typeface="Arial"/>
              <a:sym typeface="Arial"/>
            </a:endParaRPr>
          </a:p>
        </p:txBody>
      </p:sp>
      <p:pic>
        <p:nvPicPr>
          <p:cNvPr id="298" name="Google Shape;298;p22"/>
          <p:cNvPicPr preferRelativeResize="0"/>
          <p:nvPr/>
        </p:nvPicPr>
        <p:blipFill rotWithShape="1">
          <a:blip r:embed="rId3">
            <a:alphaModFix/>
          </a:blip>
          <a:srcRect b="0" l="0" r="0" t="0"/>
          <a:stretch/>
        </p:blipFill>
        <p:spPr>
          <a:xfrm>
            <a:off x="4382277" y="687202"/>
            <a:ext cx="3657600" cy="35200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500"/>
                                        <p:tgtEl>
                                          <p:spTgt spid="29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3"/>
          <p:cNvSpPr txBox="1"/>
          <p:nvPr/>
        </p:nvSpPr>
        <p:spPr>
          <a:xfrm>
            <a:off x="139958" y="171450"/>
            <a:ext cx="9156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304" name="Google Shape;304;p23"/>
          <p:cNvSpPr txBox="1"/>
          <p:nvPr/>
        </p:nvSpPr>
        <p:spPr>
          <a:xfrm>
            <a:off x="838200" y="684683"/>
            <a:ext cx="2122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2.4. Outlier’s Detection</a:t>
            </a:r>
            <a:endParaRPr b="1" sz="1400">
              <a:solidFill>
                <a:schemeClr val="dk1"/>
              </a:solidFill>
              <a:latin typeface="Arial"/>
              <a:ea typeface="Arial"/>
              <a:cs typeface="Arial"/>
              <a:sym typeface="Arial"/>
            </a:endParaRPr>
          </a:p>
        </p:txBody>
      </p:sp>
      <p:sp>
        <p:nvSpPr>
          <p:cNvPr id="305" name="Google Shape;305;p23"/>
          <p:cNvSpPr txBox="1"/>
          <p:nvPr/>
        </p:nvSpPr>
        <p:spPr>
          <a:xfrm>
            <a:off x="228599" y="915516"/>
            <a:ext cx="4038600" cy="39711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Local Outlier Factor (LOF):</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800">
                <a:solidFill>
                  <a:schemeClr val="dk1"/>
                </a:solidFill>
                <a:latin typeface="Lucida Sans"/>
                <a:ea typeface="Lucida Sans"/>
                <a:cs typeface="Lucida Sans"/>
                <a:sym typeface="Lucida Sans"/>
              </a:rPr>
              <a:t>It measures the local deviation of the density of a given sample with respect to its neighbors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800">
                <a:solidFill>
                  <a:schemeClr val="dk1"/>
                </a:solidFill>
                <a:latin typeface="Lucida Sans"/>
                <a:ea typeface="Lucida Sans"/>
                <a:cs typeface="Lucida Sans"/>
                <a:sym typeface="Lucida Sans"/>
              </a:rPr>
              <a:t>It is local in that the anomaly score depends on how isolated the object is with respect to the surrounding neighborhood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800">
                <a:solidFill>
                  <a:schemeClr val="dk1"/>
                </a:solidFill>
                <a:latin typeface="Lucida Sans"/>
                <a:ea typeface="Lucida Sans"/>
                <a:cs typeface="Lucida Sans"/>
                <a:sym typeface="Lucida Sans"/>
              </a:rPr>
              <a:t>Locality is given by k-nearest neighbors, whose distance is used to estimate the local density</a:t>
            </a:r>
            <a:endParaRPr sz="1800">
              <a:solidFill>
                <a:schemeClr val="dk1"/>
              </a:solidFill>
              <a:latin typeface="Arial"/>
              <a:ea typeface="Arial"/>
              <a:cs typeface="Arial"/>
              <a:sym typeface="Arial"/>
            </a:endParaRPr>
          </a:p>
        </p:txBody>
      </p:sp>
      <p:pic>
        <p:nvPicPr>
          <p:cNvPr descr="https://secure-res.craft.do/v2/VSSi8JfVq5awCpT4JfAXWpBcKwuvnPxJCQoL37RzLXtUiBkA8nsc5MZaeAmU7qpHLY3D11dd22MQN45ngSzT9zCZmgtuywXZHVf9xFQe2VJzUq5jySBYx5codeojQqbAq4J5ocDmgPXUWw7raioMvbTKAYRfiFwYKdcwN8g97ytj9ArbtWR11LehCv6zKT2m8prRX5uLD9RvcCd8eMc4eTLbanq147sBZQRJk8LXXETUbacV6JQWGzDsW5Aaq3KcuaCEbKkFhX7SGvMHuMtgXSh5zWnCPLFkw9mLGhvFAU3t49eKQY/Image.jpg" id="306" name="Google Shape;306;p23"/>
          <p:cNvPicPr preferRelativeResize="0"/>
          <p:nvPr/>
        </p:nvPicPr>
        <p:blipFill rotWithShape="1">
          <a:blip r:embed="rId3">
            <a:alphaModFix/>
          </a:blip>
          <a:srcRect b="0" l="0" r="0" t="0"/>
          <a:stretch/>
        </p:blipFill>
        <p:spPr>
          <a:xfrm>
            <a:off x="4161611" y="915516"/>
            <a:ext cx="3841760" cy="28813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500"/>
                                        <p:tgtEl>
                                          <p:spTgt spid="3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4"/>
          <p:cNvSpPr txBox="1"/>
          <p:nvPr/>
        </p:nvSpPr>
        <p:spPr>
          <a:xfrm>
            <a:off x="139958" y="171450"/>
            <a:ext cx="9156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312" name="Google Shape;312;p24"/>
          <p:cNvSpPr txBox="1"/>
          <p:nvPr/>
        </p:nvSpPr>
        <p:spPr>
          <a:xfrm>
            <a:off x="838200" y="684683"/>
            <a:ext cx="2122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2.4. Outlier’s Detection</a:t>
            </a:r>
            <a:endParaRPr b="1" sz="1400">
              <a:solidFill>
                <a:schemeClr val="dk1"/>
              </a:solidFill>
              <a:latin typeface="Arial"/>
              <a:ea typeface="Arial"/>
              <a:cs typeface="Arial"/>
              <a:sym typeface="Arial"/>
            </a:endParaRPr>
          </a:p>
        </p:txBody>
      </p:sp>
      <p:sp>
        <p:nvSpPr>
          <p:cNvPr id="313" name="Google Shape;313;p24"/>
          <p:cNvSpPr txBox="1"/>
          <p:nvPr/>
        </p:nvSpPr>
        <p:spPr>
          <a:xfrm>
            <a:off x="5751270" y="2971800"/>
            <a:ext cx="24447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IQR</a:t>
            </a:r>
            <a:endParaRPr/>
          </a:p>
        </p:txBody>
      </p:sp>
      <p:pic>
        <p:nvPicPr>
          <p:cNvPr id="314" name="Google Shape;314;p24"/>
          <p:cNvPicPr preferRelativeResize="0"/>
          <p:nvPr/>
        </p:nvPicPr>
        <p:blipFill rotWithShape="1">
          <a:blip r:embed="rId3">
            <a:alphaModFix/>
          </a:blip>
          <a:srcRect b="0" l="0" r="0" t="0"/>
          <a:stretch/>
        </p:blipFill>
        <p:spPr>
          <a:xfrm>
            <a:off x="4803163" y="604354"/>
            <a:ext cx="3255628" cy="2285483"/>
          </a:xfrm>
          <a:prstGeom prst="rect">
            <a:avLst/>
          </a:prstGeom>
          <a:noFill/>
          <a:ln>
            <a:noFill/>
          </a:ln>
        </p:spPr>
      </p:pic>
      <p:pic>
        <p:nvPicPr>
          <p:cNvPr id="315" name="Google Shape;315;p24"/>
          <p:cNvPicPr preferRelativeResize="0"/>
          <p:nvPr/>
        </p:nvPicPr>
        <p:blipFill rotWithShape="1">
          <a:blip r:embed="rId4">
            <a:alphaModFix/>
          </a:blip>
          <a:srcRect b="0" l="0" r="0" t="0"/>
          <a:stretch/>
        </p:blipFill>
        <p:spPr>
          <a:xfrm>
            <a:off x="663502" y="901838"/>
            <a:ext cx="3504556" cy="1991224"/>
          </a:xfrm>
          <a:prstGeom prst="rect">
            <a:avLst/>
          </a:prstGeom>
          <a:noFill/>
          <a:ln>
            <a:noFill/>
          </a:ln>
        </p:spPr>
      </p:pic>
      <p:sp>
        <p:nvSpPr>
          <p:cNvPr id="316" name="Google Shape;316;p24"/>
          <p:cNvSpPr txBox="1"/>
          <p:nvPr/>
        </p:nvSpPr>
        <p:spPr>
          <a:xfrm>
            <a:off x="954264" y="2893043"/>
            <a:ext cx="2826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ucida Sans"/>
                <a:ea typeface="Lucida Sans"/>
                <a:cs typeface="Lucida Sans"/>
                <a:sym typeface="Lucida Sans"/>
              </a:rPr>
              <a:t>Chauvenet’s Criteration</a:t>
            </a:r>
            <a:endParaRPr sz="1800">
              <a:solidFill>
                <a:schemeClr val="dk1"/>
              </a:solidFill>
              <a:latin typeface="Lucida Sans"/>
              <a:ea typeface="Lucida Sans"/>
              <a:cs typeface="Lucida Sans"/>
              <a:sym typeface="Lucida Sans"/>
            </a:endParaRPr>
          </a:p>
        </p:txBody>
      </p:sp>
      <p:pic>
        <p:nvPicPr>
          <p:cNvPr id="317" name="Google Shape;317;p24"/>
          <p:cNvPicPr preferRelativeResize="0"/>
          <p:nvPr/>
        </p:nvPicPr>
        <p:blipFill rotWithShape="1">
          <a:blip r:embed="rId5">
            <a:alphaModFix/>
          </a:blip>
          <a:srcRect b="0" l="0" r="0" t="0"/>
          <a:stretch/>
        </p:blipFill>
        <p:spPr>
          <a:xfrm>
            <a:off x="4673600" y="3371850"/>
            <a:ext cx="3352800" cy="1817751"/>
          </a:xfrm>
          <a:prstGeom prst="rect">
            <a:avLst/>
          </a:prstGeom>
          <a:noFill/>
          <a:ln>
            <a:noFill/>
          </a:ln>
        </p:spPr>
      </p:pic>
      <p:sp>
        <p:nvSpPr>
          <p:cNvPr id="318" name="Google Shape;318;p24"/>
          <p:cNvSpPr txBox="1"/>
          <p:nvPr/>
        </p:nvSpPr>
        <p:spPr>
          <a:xfrm>
            <a:off x="3657600" y="4142226"/>
            <a:ext cx="611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ucida Sans"/>
                <a:ea typeface="Lucida Sans"/>
                <a:cs typeface="Lucida Sans"/>
                <a:sym typeface="Lucida Sans"/>
              </a:rPr>
              <a:t>LOF</a:t>
            </a:r>
            <a:endParaRPr sz="1800">
              <a:solidFill>
                <a:schemeClr val="dk1"/>
              </a:solidFill>
              <a:latin typeface="Lucida Sans"/>
              <a:ea typeface="Lucida Sans"/>
              <a:cs typeface="Lucida Sans"/>
              <a:sym typeface="Lucida Sans"/>
            </a:endParaRPr>
          </a:p>
        </p:txBody>
      </p:sp>
      <p:sp>
        <p:nvSpPr>
          <p:cNvPr id="319" name="Google Shape;319;p24"/>
          <p:cNvSpPr txBox="1"/>
          <p:nvPr/>
        </p:nvSpPr>
        <p:spPr>
          <a:xfrm>
            <a:off x="139958" y="3449729"/>
            <a:ext cx="3124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ucida Sans"/>
                <a:ea typeface="Lucida Sans"/>
                <a:cs typeface="Lucida Sans"/>
                <a:sym typeface="Lucida Sans"/>
              </a:rPr>
              <a:t>- After detect and remove outliers, we export remained data</a:t>
            </a:r>
            <a:endParaRPr sz="1800">
              <a:solidFill>
                <a:schemeClr val="dk1"/>
              </a:solidFill>
              <a:latin typeface="Lucida Sans"/>
              <a:ea typeface="Lucida Sans"/>
              <a:cs typeface="Lucida Sans"/>
              <a:sym typeface="Lucida San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par>
                                <p:cTn fill="hold" nodeType="withEffect" presetClass="entr" presetID="2" presetSubtype="8">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500"/>
                                        <p:tgtEl>
                                          <p:spTgt spid="3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5"/>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325" name="Google Shape;325;p25"/>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326" name="Google Shape;326;p25"/>
          <p:cNvSpPr txBox="1"/>
          <p:nvPr/>
        </p:nvSpPr>
        <p:spPr>
          <a:xfrm>
            <a:off x="457198" y="1118801"/>
            <a:ext cx="7404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In this part, we will dealing with missing values and noises in our data</a:t>
            </a:r>
            <a:endParaRPr sz="1800">
              <a:solidFill>
                <a:schemeClr val="dk1"/>
              </a:solidFill>
              <a:latin typeface="Arial"/>
              <a:ea typeface="Arial"/>
              <a:cs typeface="Arial"/>
              <a:sym typeface="Arial"/>
            </a:endParaRPr>
          </a:p>
        </p:txBody>
      </p:sp>
      <p:sp>
        <p:nvSpPr>
          <p:cNvPr id="327" name="Google Shape;327;p25"/>
          <p:cNvSpPr txBox="1"/>
          <p:nvPr/>
        </p:nvSpPr>
        <p:spPr>
          <a:xfrm>
            <a:off x="438496" y="1395800"/>
            <a:ext cx="82671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When the values above or below the threshold, it will be detected as an outlier and that value will be deleted and become a missing value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What we have to do is to connect 2 values which are neighbors of the missing value</a:t>
            </a:r>
            <a:endParaRPr sz="1800">
              <a:solidFill>
                <a:schemeClr val="dk1"/>
              </a:solidFill>
              <a:latin typeface="Arial"/>
              <a:ea typeface="Arial"/>
              <a:cs typeface="Arial"/>
              <a:sym typeface="Arial"/>
            </a:endParaRPr>
          </a:p>
        </p:txBody>
      </p:sp>
      <p:pic>
        <p:nvPicPr>
          <p:cNvPr id="328" name="Google Shape;328;p25"/>
          <p:cNvPicPr preferRelativeResize="0"/>
          <p:nvPr/>
        </p:nvPicPr>
        <p:blipFill rotWithShape="1">
          <a:blip r:embed="rId3">
            <a:alphaModFix/>
          </a:blip>
          <a:srcRect b="0" l="0" r="0" t="0"/>
          <a:stretch/>
        </p:blipFill>
        <p:spPr>
          <a:xfrm>
            <a:off x="838200" y="2962945"/>
            <a:ext cx="1903810" cy="1943100"/>
          </a:xfrm>
          <a:prstGeom prst="rect">
            <a:avLst/>
          </a:prstGeom>
          <a:noFill/>
          <a:ln>
            <a:noFill/>
          </a:ln>
        </p:spPr>
      </p:pic>
      <p:pic>
        <p:nvPicPr>
          <p:cNvPr id="329" name="Google Shape;329;p25"/>
          <p:cNvPicPr preferRelativeResize="0"/>
          <p:nvPr/>
        </p:nvPicPr>
        <p:blipFill rotWithShape="1">
          <a:blip r:embed="rId4">
            <a:alphaModFix/>
          </a:blip>
          <a:srcRect b="0" l="0" r="0" t="0"/>
          <a:stretch/>
        </p:blipFill>
        <p:spPr>
          <a:xfrm>
            <a:off x="5663375" y="2982596"/>
            <a:ext cx="1869282" cy="1903810"/>
          </a:xfrm>
          <a:prstGeom prst="rect">
            <a:avLst/>
          </a:prstGeom>
          <a:noFill/>
          <a:ln>
            <a:noFill/>
          </a:ln>
        </p:spPr>
      </p:pic>
      <p:cxnSp>
        <p:nvCxnSpPr>
          <p:cNvPr id="330" name="Google Shape;330;p25"/>
          <p:cNvCxnSpPr/>
          <p:nvPr/>
        </p:nvCxnSpPr>
        <p:spPr>
          <a:xfrm>
            <a:off x="3397500" y="3934501"/>
            <a:ext cx="1524000" cy="0"/>
          </a:xfrm>
          <a:prstGeom prst="straightConnector1">
            <a:avLst/>
          </a:prstGeom>
          <a:noFill/>
          <a:ln cap="flat" cmpd="sng" w="31750">
            <a:solidFill>
              <a:schemeClr val="dk1"/>
            </a:solidFill>
            <a:prstDash val="solid"/>
            <a:round/>
            <a:headEnd len="sm" w="sm"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500"/>
                                        <p:tgtEl>
                                          <p:spTgt spid="3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500"/>
                                        <p:tgtEl>
                                          <p:spTgt spid="32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336" name="Google Shape;336;p26"/>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337" name="Google Shape;337;p26"/>
          <p:cNvSpPr txBox="1"/>
          <p:nvPr/>
        </p:nvSpPr>
        <p:spPr>
          <a:xfrm>
            <a:off x="1000123" y="1161901"/>
            <a:ext cx="41148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To dealing with noise, we use Butterworth Low-pass Filter and Principal Component Analysis</a:t>
            </a:r>
            <a:endParaRPr sz="1800">
              <a:solidFill>
                <a:schemeClr val="dk1"/>
              </a:solidFill>
              <a:latin typeface="Arial"/>
              <a:ea typeface="Arial"/>
              <a:cs typeface="Arial"/>
              <a:sym typeface="Arial"/>
            </a:endParaRPr>
          </a:p>
        </p:txBody>
      </p:sp>
      <p:pic>
        <p:nvPicPr>
          <p:cNvPr descr="https://secure-res.craft.do/v2/YRD6uQp9bXua32py9Lpy2zrdHVDvo1SxeEajARwqM8waRWiDgudFyf2iAdgxaonN2EubDmj5rxSJJhL6vtYJUK23MbTqrXAkfvAM82X7NRg2EatGYBnxZTMYw6rY9NbXYPn2dYia7iGnNJF5WWfAVx9w9oo1otdpUzKSg7kU9QUdVzuMys8HjemcDZ3CWgktCuc1mfV1ENS6KNC2pmkrAKDgmSqe9wKpa1zwL9G5GrzocQsLNbUVBR1WJwteSj8VYar4njUSZm9hJqsPfiB6Ve6bxWBsV5AoUgcUXhhMQ9biumZ3rP/Image.jpg" id="338" name="Google Shape;338;p26"/>
          <p:cNvPicPr preferRelativeResize="0"/>
          <p:nvPr/>
        </p:nvPicPr>
        <p:blipFill rotWithShape="1">
          <a:blip r:embed="rId3">
            <a:alphaModFix/>
          </a:blip>
          <a:srcRect b="0" l="0" r="0" t="0"/>
          <a:stretch/>
        </p:blipFill>
        <p:spPr>
          <a:xfrm>
            <a:off x="959150" y="2367750"/>
            <a:ext cx="3028949" cy="2277493"/>
          </a:xfrm>
          <a:prstGeom prst="rect">
            <a:avLst/>
          </a:prstGeom>
          <a:noFill/>
          <a:ln>
            <a:noFill/>
          </a:ln>
        </p:spPr>
      </p:pic>
      <p:sp>
        <p:nvSpPr>
          <p:cNvPr id="339" name="Google Shape;339;p26"/>
          <p:cNvSpPr txBox="1"/>
          <p:nvPr/>
        </p:nvSpPr>
        <p:spPr>
          <a:xfrm>
            <a:off x="1266101" y="4774193"/>
            <a:ext cx="1909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ucida Sans"/>
                <a:ea typeface="Lucida Sans"/>
                <a:cs typeface="Lucida Sans"/>
                <a:sym typeface="Lucida Sans"/>
              </a:rPr>
              <a:t>Low-pass Filter</a:t>
            </a:r>
            <a:endParaRPr sz="1800">
              <a:solidFill>
                <a:schemeClr val="dk1"/>
              </a:solidFill>
              <a:latin typeface="Lucida Sans"/>
              <a:ea typeface="Lucida Sans"/>
              <a:cs typeface="Lucida Sans"/>
              <a:sym typeface="Lucida Sans"/>
            </a:endParaRPr>
          </a:p>
        </p:txBody>
      </p:sp>
      <p:pic>
        <p:nvPicPr>
          <p:cNvPr descr="https://secure-res.craft.do/v2/YRD6uQp9bXua32py9Lpy2zrdHVDvo1SxeEajARwqM8waRWiDgudFyf2iAdgxaonN2EubDmj5rxSJJhL6vtYJUK23MbTqrXAkfvAM82X7NRg2EatGYBnxZTMYw6rY9NbXYPn2dYia7iGnNJF5WWfAVx9w9djsFdmY5YT1xGVW4urcr9GwxXTFSFxPkt1euirv9bsmkeYGhNKdc5eVjjBiBcjr9chvQcNWjM2UXEZzETq2UZFB1yUvkZSDWC3ozuG4mtNBXZJ7J8tqTZF6tERXJ1Lvs85uNb56bUJt6zZDpWXHvednp7/Image.jpg" id="340" name="Google Shape;340;p26"/>
          <p:cNvPicPr preferRelativeResize="0"/>
          <p:nvPr/>
        </p:nvPicPr>
        <p:blipFill rotWithShape="1">
          <a:blip r:embed="rId4">
            <a:alphaModFix/>
          </a:blip>
          <a:srcRect b="0" l="0" r="0" t="0"/>
          <a:stretch/>
        </p:blipFill>
        <p:spPr>
          <a:xfrm>
            <a:off x="5414225" y="1161888"/>
            <a:ext cx="2844444" cy="2624646"/>
          </a:xfrm>
          <a:prstGeom prst="rect">
            <a:avLst/>
          </a:prstGeom>
          <a:noFill/>
          <a:ln>
            <a:noFill/>
          </a:ln>
        </p:spPr>
      </p:pic>
      <p:sp>
        <p:nvSpPr>
          <p:cNvPr id="341" name="Google Shape;341;p26"/>
          <p:cNvSpPr txBox="1"/>
          <p:nvPr/>
        </p:nvSpPr>
        <p:spPr>
          <a:xfrm>
            <a:off x="6152344" y="4068968"/>
            <a:ext cx="631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ucida Sans"/>
                <a:ea typeface="Lucida Sans"/>
                <a:cs typeface="Lucida Sans"/>
                <a:sym typeface="Lucida Sans"/>
              </a:rPr>
              <a:t>PCA</a:t>
            </a:r>
            <a:endParaRPr sz="1800">
              <a:solidFill>
                <a:schemeClr val="dk1"/>
              </a:solidFill>
              <a:latin typeface="Lucida Sans"/>
              <a:ea typeface="Lucida Sans"/>
              <a:cs typeface="Lucida Sans"/>
              <a:sym typeface="Lucida San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500"/>
                                        <p:tgtEl>
                                          <p:spTgt spid="33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7"/>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347" name="Google Shape;347;p27"/>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348" name="Google Shape;348;p27"/>
          <p:cNvSpPr txBox="1"/>
          <p:nvPr/>
        </p:nvSpPr>
        <p:spPr>
          <a:xfrm>
            <a:off x="457198" y="1118800"/>
            <a:ext cx="4114800" cy="1754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To use LPF, we will need the average duration of every exercise repetition and data set without missing values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Cutoff frequency will be decided how smooth you want</a:t>
            </a:r>
            <a:endParaRPr sz="1800">
              <a:solidFill>
                <a:schemeClr val="dk1"/>
              </a:solidFill>
              <a:latin typeface="Arial"/>
              <a:ea typeface="Arial"/>
              <a:cs typeface="Arial"/>
              <a:sym typeface="Arial"/>
            </a:endParaRPr>
          </a:p>
        </p:txBody>
      </p:sp>
      <p:pic>
        <p:nvPicPr>
          <p:cNvPr descr="https://secure-res.craft.do/v2/YRD6uQp9bXua32py9Lpy2zrdHVDvo1SxeEajARwqM8waRWiDgudFyf2iAdgxaonN2EubDmj5rxSJJhL6vtYJUK23MbTqrXAkfvAM82X7NRg2EatGYBnxZTMYw6rY9NbXYPn2dYia7iGnNJF5WWfAVx9w9oo1otdpUzKSg7kU9QUdVzuMys8HjemcDZ3CWgktCuc1mfV1ENS6KNC2pmkrAKDgmSqe9wKpa1zwL9G5GrzocQsLNbUVBR1WJwteSj8VYar4njUSZm9hJqsPfiB6Ve6bxWBsV5AoUgcUXhhMQ9biumZ3rP/Image.jpg" id="349" name="Google Shape;349;p27"/>
          <p:cNvPicPr preferRelativeResize="0"/>
          <p:nvPr/>
        </p:nvPicPr>
        <p:blipFill rotWithShape="1">
          <a:blip r:embed="rId3">
            <a:alphaModFix/>
          </a:blip>
          <a:srcRect b="0" l="0" r="0" t="0"/>
          <a:stretch/>
        </p:blipFill>
        <p:spPr>
          <a:xfrm>
            <a:off x="4821594" y="672551"/>
            <a:ext cx="3028949" cy="2277493"/>
          </a:xfrm>
          <a:prstGeom prst="rect">
            <a:avLst/>
          </a:prstGeom>
          <a:noFill/>
          <a:ln>
            <a:noFill/>
          </a:ln>
        </p:spPr>
      </p:pic>
      <p:pic>
        <p:nvPicPr>
          <p:cNvPr id="350" name="Google Shape;350;p27"/>
          <p:cNvPicPr preferRelativeResize="0"/>
          <p:nvPr/>
        </p:nvPicPr>
        <p:blipFill rotWithShape="1">
          <a:blip r:embed="rId4">
            <a:alphaModFix/>
          </a:blip>
          <a:srcRect b="0" l="0" r="0" t="0"/>
          <a:stretch/>
        </p:blipFill>
        <p:spPr>
          <a:xfrm>
            <a:off x="2201863" y="3064145"/>
            <a:ext cx="5206602" cy="207935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8"/>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356" name="Google Shape;356;p28"/>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357" name="Google Shape;357;p28"/>
          <p:cNvSpPr txBox="1"/>
          <p:nvPr/>
        </p:nvSpPr>
        <p:spPr>
          <a:xfrm>
            <a:off x="429206" y="929855"/>
            <a:ext cx="8257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This will tweak the data by removing noise as you can see in the “dead lift” exercise after tweaking with cutoff frequency = 1</a:t>
            </a:r>
            <a:endParaRPr sz="1800">
              <a:solidFill>
                <a:schemeClr val="dk1"/>
              </a:solidFill>
              <a:latin typeface="Arial"/>
              <a:ea typeface="Arial"/>
              <a:cs typeface="Arial"/>
              <a:sym typeface="Arial"/>
            </a:endParaRPr>
          </a:p>
        </p:txBody>
      </p:sp>
      <p:pic>
        <p:nvPicPr>
          <p:cNvPr id="358" name="Google Shape;358;p28"/>
          <p:cNvPicPr preferRelativeResize="0"/>
          <p:nvPr/>
        </p:nvPicPr>
        <p:blipFill rotWithShape="1">
          <a:blip r:embed="rId3">
            <a:alphaModFix/>
          </a:blip>
          <a:srcRect b="0" l="0" r="0" t="0"/>
          <a:stretch/>
        </p:blipFill>
        <p:spPr>
          <a:xfrm>
            <a:off x="1923800" y="1705354"/>
            <a:ext cx="5268298" cy="305933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500"/>
                                        <p:tgtEl>
                                          <p:spTgt spid="35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9"/>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364" name="Google Shape;364;p29"/>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365" name="Google Shape;365;p29"/>
          <p:cNvSpPr txBox="1"/>
          <p:nvPr/>
        </p:nvSpPr>
        <p:spPr>
          <a:xfrm>
            <a:off x="429206" y="900647"/>
            <a:ext cx="8257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We consider the cutoff frequency base on the balance between smooth lines without subtle noises but still see the apparent characteristic patterns for each exercise. Here we use cutoff frequency = 3</a:t>
            </a:r>
            <a:endParaRPr sz="1800">
              <a:solidFill>
                <a:schemeClr val="dk1"/>
              </a:solidFill>
              <a:latin typeface="Arial"/>
              <a:ea typeface="Arial"/>
              <a:cs typeface="Arial"/>
              <a:sym typeface="Arial"/>
            </a:endParaRPr>
          </a:p>
        </p:txBody>
      </p:sp>
      <p:pic>
        <p:nvPicPr>
          <p:cNvPr id="366" name="Google Shape;366;p29"/>
          <p:cNvPicPr preferRelativeResize="0"/>
          <p:nvPr/>
        </p:nvPicPr>
        <p:blipFill rotWithShape="1">
          <a:blip r:embed="rId3">
            <a:alphaModFix/>
          </a:blip>
          <a:srcRect b="0" l="0" r="0" t="0"/>
          <a:stretch/>
        </p:blipFill>
        <p:spPr>
          <a:xfrm>
            <a:off x="1905141" y="1935957"/>
            <a:ext cx="5305620" cy="28367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500"/>
                                        <p:tgtEl>
                                          <p:spTgt spid="36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nvSpPr>
        <p:spPr>
          <a:xfrm>
            <a:off x="152400" y="171450"/>
            <a:ext cx="7162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1. Introduction</a:t>
            </a:r>
            <a:endParaRPr sz="4000">
              <a:solidFill>
                <a:schemeClr val="dk1"/>
              </a:solidFill>
              <a:latin typeface="Algerian"/>
              <a:ea typeface="Algerian"/>
              <a:cs typeface="Algerian"/>
              <a:sym typeface="Algerian"/>
            </a:endParaRPr>
          </a:p>
        </p:txBody>
      </p:sp>
      <p:sp>
        <p:nvSpPr>
          <p:cNvPr id="115" name="Google Shape;115;p3"/>
          <p:cNvSpPr txBox="1"/>
          <p:nvPr/>
        </p:nvSpPr>
        <p:spPr>
          <a:xfrm>
            <a:off x="152400" y="1314450"/>
            <a:ext cx="4038600" cy="2862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Barbell exercises are a type of strength training that involve lifting a barbell, a long metallic bar with weights attached to both ends.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These exercises engage multiple muscle groups simultaneously, making them efficient and effective for building overall strength and muscle mass.</a:t>
            </a:r>
            <a:endParaRPr/>
          </a:p>
        </p:txBody>
      </p:sp>
      <p:sp>
        <p:nvSpPr>
          <p:cNvPr id="116" name="Google Shape;116;p3"/>
          <p:cNvSpPr txBox="1"/>
          <p:nvPr/>
        </p:nvSpPr>
        <p:spPr>
          <a:xfrm>
            <a:off x="838200" y="684683"/>
            <a:ext cx="1576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1.1. Background</a:t>
            </a:r>
            <a:endParaRPr b="1" sz="1400">
              <a:solidFill>
                <a:schemeClr val="dk1"/>
              </a:solidFill>
              <a:latin typeface="Arial"/>
              <a:ea typeface="Arial"/>
              <a:cs typeface="Arial"/>
              <a:sym typeface="Arial"/>
            </a:endParaRPr>
          </a:p>
        </p:txBody>
      </p:sp>
      <p:pic>
        <p:nvPicPr>
          <p:cNvPr id="117" name="Google Shape;117;p3"/>
          <p:cNvPicPr preferRelativeResize="0"/>
          <p:nvPr/>
        </p:nvPicPr>
        <p:blipFill rotWithShape="1">
          <a:blip r:embed="rId3">
            <a:alphaModFix/>
          </a:blip>
          <a:srcRect b="-1657" l="0" r="0" t="0"/>
          <a:stretch/>
        </p:blipFill>
        <p:spPr>
          <a:xfrm>
            <a:off x="4859275" y="385863"/>
            <a:ext cx="3612950" cy="4371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0"/>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372" name="Google Shape;372;p30"/>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373" name="Google Shape;373;p30"/>
          <p:cNvSpPr txBox="1"/>
          <p:nvPr/>
        </p:nvSpPr>
        <p:spPr>
          <a:xfrm>
            <a:off x="429206" y="900647"/>
            <a:ext cx="8257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After use LPF on every column and overwrite on the original columns, we start using PCA to reduce the complexity of data by transforming it into a new set of variables called principal components</a:t>
            </a:r>
            <a:endParaRPr sz="1800">
              <a:solidFill>
                <a:schemeClr val="dk1"/>
              </a:solidFill>
              <a:latin typeface="Arial"/>
              <a:ea typeface="Arial"/>
              <a:cs typeface="Arial"/>
              <a:sym typeface="Arial"/>
            </a:endParaRPr>
          </a:p>
        </p:txBody>
      </p:sp>
      <p:pic>
        <p:nvPicPr>
          <p:cNvPr descr="https://secure-res.craft.do/v2/YRD6uQp9bXua32py9Lpy2zrdHVDvo1SxeEajARwqM8waRWiDgudFyf2iAdgxaonN2EubDmj5rxSJJhL6vtYJUK23MbTqrXAkfvAM82X7NRg2EatGYBnxZTMYw6rY9NbXYPn2dYia7iGnNJF5WWfAVx9w9djsFdmY5YT1xGVW4urcr9GwxXTFSFxPkt1euirv9bsmkeYGhNKdc5eVjjBiBcjr9chvQcNWjM2UXEZzETq2UZFB1yUvkZSDWC3ozuG4mtNBXZJ7J8tqTZF6tERXJ1Lvs85uNb56bUJt6zZDpWXHvednp7/Image.jpg" id="374" name="Google Shape;374;p30"/>
          <p:cNvPicPr preferRelativeResize="0"/>
          <p:nvPr/>
        </p:nvPicPr>
        <p:blipFill rotWithShape="1">
          <a:blip r:embed="rId3">
            <a:alphaModFix/>
          </a:blip>
          <a:srcRect b="0" l="0" r="0" t="0"/>
          <a:stretch/>
        </p:blipFill>
        <p:spPr>
          <a:xfrm>
            <a:off x="4736534" y="1485900"/>
            <a:ext cx="3235619" cy="2985594"/>
          </a:xfrm>
          <a:prstGeom prst="rect">
            <a:avLst/>
          </a:prstGeom>
          <a:noFill/>
          <a:ln>
            <a:noFill/>
          </a:ln>
        </p:spPr>
      </p:pic>
      <p:sp>
        <p:nvSpPr>
          <p:cNvPr id="375" name="Google Shape;375;p30"/>
          <p:cNvSpPr txBox="1"/>
          <p:nvPr/>
        </p:nvSpPr>
        <p:spPr>
          <a:xfrm>
            <a:off x="429206" y="1714500"/>
            <a:ext cx="4343400" cy="1754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To use PCA:</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Normalize the data which is to simplify and enhance data quality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Determine the total amount of components we want to use by “Elbow technique”</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500"/>
                                        <p:tgtEl>
                                          <p:spTgt spid="3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500"/>
                                        <p:tgtEl>
                                          <p:spTgt spid="37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1"/>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381" name="Google Shape;381;p31"/>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382" name="Google Shape;382;p31"/>
          <p:cNvSpPr txBox="1"/>
          <p:nvPr/>
        </p:nvSpPr>
        <p:spPr>
          <a:xfrm>
            <a:off x="429207" y="900647"/>
            <a:ext cx="4128900" cy="4032900"/>
          </a:xfrm>
          <a:prstGeom prst="rect">
            <a:avLst/>
          </a:prstGeom>
          <a:noFill/>
          <a:ln>
            <a:noFill/>
          </a:ln>
        </p:spPr>
        <p:txBody>
          <a:bodyPr anchorCtr="0" anchor="t" bIns="45700" lIns="91425" spcFirstLastPara="1" rIns="91425" wrap="square" tIns="45700">
            <a:spAutoFit/>
          </a:bodyPr>
          <a:lstStyle/>
          <a:p>
            <a:pPr indent="-2730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Elbow technique is a method used to determine the optimal number of components to use when conducting a PCA</a:t>
            </a:r>
            <a:endParaRPr sz="1200"/>
          </a:p>
          <a:p>
            <a:pPr indent="-2730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It works by testing multiple different component numbers and then evaluating the variance captured by each component number</a:t>
            </a:r>
            <a:endParaRPr sz="1200"/>
          </a:p>
          <a:p>
            <a:pPr indent="-2730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This is done by plotting the variance captured against the component number and then selecting the point at which the rate of change in variance diminishes (the "elbow"), as this is typically the point at which adding more components does not significantly improve the analysis</a:t>
            </a:r>
            <a:endParaRPr sz="1600">
              <a:solidFill>
                <a:schemeClr val="dk1"/>
              </a:solidFill>
              <a:latin typeface="Arial"/>
              <a:ea typeface="Arial"/>
              <a:cs typeface="Arial"/>
              <a:sym typeface="Arial"/>
            </a:endParaRPr>
          </a:p>
        </p:txBody>
      </p:sp>
      <p:pic>
        <p:nvPicPr>
          <p:cNvPr id="383" name="Google Shape;383;p31"/>
          <p:cNvPicPr preferRelativeResize="0"/>
          <p:nvPr/>
        </p:nvPicPr>
        <p:blipFill rotWithShape="1">
          <a:blip r:embed="rId3">
            <a:alphaModFix/>
          </a:blip>
          <a:srcRect b="0" l="0" r="0" t="0"/>
          <a:stretch/>
        </p:blipFill>
        <p:spPr>
          <a:xfrm>
            <a:off x="4587550" y="1012409"/>
            <a:ext cx="3314700" cy="316970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500"/>
                                        <p:tgtEl>
                                          <p:spTgt spid="38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2"/>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389" name="Google Shape;389;p32"/>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390" name="Google Shape;390;p32"/>
          <p:cNvSpPr txBox="1"/>
          <p:nvPr/>
        </p:nvSpPr>
        <p:spPr>
          <a:xfrm>
            <a:off x="429206" y="931500"/>
            <a:ext cx="86385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After that, we start applying PCA with optimal number = 3 </a:t>
            </a:r>
            <a:endParaRPr sz="1800">
              <a:solidFill>
                <a:schemeClr val="dk1"/>
              </a:solidFill>
              <a:latin typeface="Arial"/>
              <a:ea typeface="Arial"/>
              <a:cs typeface="Arial"/>
              <a:sym typeface="Arial"/>
            </a:endParaRPr>
          </a:p>
        </p:txBody>
      </p:sp>
      <p:pic>
        <p:nvPicPr>
          <p:cNvPr id="391" name="Google Shape;391;p32"/>
          <p:cNvPicPr preferRelativeResize="0"/>
          <p:nvPr/>
        </p:nvPicPr>
        <p:blipFill rotWithShape="1">
          <a:blip r:embed="rId3">
            <a:alphaModFix/>
          </a:blip>
          <a:srcRect b="0" l="0" r="0" t="0"/>
          <a:stretch/>
        </p:blipFill>
        <p:spPr>
          <a:xfrm>
            <a:off x="1502860" y="1352850"/>
            <a:ext cx="6138295" cy="3390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500"/>
                                        <p:tgtEl>
                                          <p:spTgt spid="39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3"/>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397" name="Google Shape;397;p33"/>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398" name="Google Shape;398;p33"/>
          <p:cNvSpPr txBox="1"/>
          <p:nvPr/>
        </p:nvSpPr>
        <p:spPr>
          <a:xfrm>
            <a:off x="429207" y="971550"/>
            <a:ext cx="7343100" cy="1754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To further exploit the data, we now use sum of squares to calculate the scalar magnitudes r of the accelerometer and gyroscope</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advantage of using r versus any particular data direction is that it is impartial to device orientation and can handle dynamic re-orientations</a:t>
            </a:r>
            <a:endParaRPr/>
          </a:p>
        </p:txBody>
      </p:sp>
      <p:pic>
        <p:nvPicPr>
          <p:cNvPr id="399" name="Google Shape;399;p33"/>
          <p:cNvPicPr preferRelativeResize="0"/>
          <p:nvPr/>
        </p:nvPicPr>
        <p:blipFill rotWithShape="1">
          <a:blip r:embed="rId3">
            <a:alphaModFix/>
          </a:blip>
          <a:srcRect b="0" l="0" r="0" t="0"/>
          <a:stretch/>
        </p:blipFill>
        <p:spPr>
          <a:xfrm>
            <a:off x="429200" y="2981173"/>
            <a:ext cx="4308654" cy="503784"/>
          </a:xfrm>
          <a:prstGeom prst="rect">
            <a:avLst/>
          </a:prstGeom>
          <a:noFill/>
          <a:ln>
            <a:noFill/>
          </a:ln>
        </p:spPr>
      </p:pic>
      <p:pic>
        <p:nvPicPr>
          <p:cNvPr id="400" name="Google Shape;400;p33"/>
          <p:cNvPicPr preferRelativeResize="0"/>
          <p:nvPr/>
        </p:nvPicPr>
        <p:blipFill rotWithShape="1">
          <a:blip r:embed="rId4">
            <a:alphaModFix/>
          </a:blip>
          <a:srcRect b="0" l="0" r="0" t="0"/>
          <a:stretch/>
        </p:blipFill>
        <p:spPr>
          <a:xfrm>
            <a:off x="6328171" y="2661727"/>
            <a:ext cx="1869282" cy="2137173"/>
          </a:xfrm>
          <a:prstGeom prst="rect">
            <a:avLst/>
          </a:prstGeom>
          <a:noFill/>
          <a:ln>
            <a:noFill/>
          </a:ln>
        </p:spPr>
      </p:pic>
      <p:pic>
        <p:nvPicPr>
          <p:cNvPr id="401" name="Google Shape;401;p33"/>
          <p:cNvPicPr preferRelativeResize="0"/>
          <p:nvPr/>
        </p:nvPicPr>
        <p:blipFill rotWithShape="1">
          <a:blip r:embed="rId5">
            <a:alphaModFix/>
          </a:blip>
          <a:srcRect b="0" l="0" r="0" t="0"/>
          <a:stretch/>
        </p:blipFill>
        <p:spPr>
          <a:xfrm>
            <a:off x="677625" y="2726249"/>
            <a:ext cx="5429250" cy="2171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500"/>
                                        <p:tgtEl>
                                          <p:spTgt spid="39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99"/>
                                        </p:tgtEl>
                                      </p:cBhvr>
                                    </p:animEffect>
                                    <p:set>
                                      <p:cBhvr>
                                        <p:cTn dur="1" fill="hold">
                                          <p:stCondLst>
                                            <p:cond delay="500"/>
                                          </p:stCondLst>
                                        </p:cTn>
                                        <p:tgtEl>
                                          <p:spTgt spid="3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0"/>
                                        </p:tgtEl>
                                      </p:cBhvr>
                                    </p:animEffect>
                                    <p:set>
                                      <p:cBhvr>
                                        <p:cTn dur="1" fill="hold">
                                          <p:stCondLst>
                                            <p:cond delay="500"/>
                                          </p:stCondLst>
                                        </p:cTn>
                                        <p:tgtEl>
                                          <p:spTgt spid="40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07" name="Google Shape;407;p34"/>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408" name="Google Shape;408;p34"/>
          <p:cNvSpPr txBox="1"/>
          <p:nvPr/>
        </p:nvSpPr>
        <p:spPr>
          <a:xfrm>
            <a:off x="429207" y="971550"/>
            <a:ext cx="73431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Next we use temporal abstraction method to calculate rolling average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This will smooth out short-term noise and highlight longer-term trends</a:t>
            </a:r>
            <a:endParaRPr sz="1800">
              <a:solidFill>
                <a:schemeClr val="dk1"/>
              </a:solidFill>
              <a:latin typeface="Arial"/>
              <a:ea typeface="Arial"/>
              <a:cs typeface="Arial"/>
              <a:sym typeface="Arial"/>
            </a:endParaRPr>
          </a:p>
        </p:txBody>
      </p:sp>
      <p:pic>
        <p:nvPicPr>
          <p:cNvPr descr="https://secure-res.craft.do/v2/YRD6uQp9bXua32py9Lpy2zrdHVDvo1SxeEajARwqM8waRWiDgudFyf2iAdgxaonN2EubDmj5rxSJJhL6vtYJUK23MbTqrXAkfvAM82X7NRg2EatGYBnxZTMYw6rY9NbXYPn2dYia7iGnNJF5WWfAVx9w9h1JnbTsHi4xDQc83NmSNFr1HKjfrH7KMZpQJLDRT82PrqqAVyWjVQNzFqeDXf3ENuo8jqHU7aiHLsHRLJU9DK7c7CjXwkxLF5stnqyZuyAjGuEjKFhwbYGEris3yuc4n7csRpbLat5cLyBVugzFuPGyDL/Image.jpg" id="409" name="Google Shape;409;p34"/>
          <p:cNvPicPr preferRelativeResize="0"/>
          <p:nvPr/>
        </p:nvPicPr>
        <p:blipFill rotWithShape="1">
          <a:blip r:embed="rId3">
            <a:alphaModFix/>
          </a:blip>
          <a:srcRect b="0" l="0" r="0" t="0"/>
          <a:stretch/>
        </p:blipFill>
        <p:spPr>
          <a:xfrm>
            <a:off x="1959218" y="2026100"/>
            <a:ext cx="5314950" cy="29896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500"/>
                                        <p:tgtEl>
                                          <p:spTgt spid="40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5"/>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15" name="Google Shape;415;p35"/>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416" name="Google Shape;416;p35"/>
          <p:cNvSpPr txBox="1"/>
          <p:nvPr/>
        </p:nvSpPr>
        <p:spPr>
          <a:xfrm>
            <a:off x="429207" y="971550"/>
            <a:ext cx="4676100" cy="1754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rolling average can be calculated by calling back some steps (window) and finding its mean</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This will leave some missing values but smoother </a:t>
            </a:r>
            <a:endParaRPr sz="1800">
              <a:solidFill>
                <a:schemeClr val="dk1"/>
              </a:solidFill>
              <a:latin typeface="Arial"/>
              <a:ea typeface="Arial"/>
              <a:cs typeface="Arial"/>
              <a:sym typeface="Arial"/>
            </a:endParaRPr>
          </a:p>
        </p:txBody>
      </p:sp>
      <p:pic>
        <p:nvPicPr>
          <p:cNvPr id="417" name="Google Shape;417;p35"/>
          <p:cNvPicPr preferRelativeResize="0"/>
          <p:nvPr/>
        </p:nvPicPr>
        <p:blipFill rotWithShape="1">
          <a:blip r:embed="rId3">
            <a:alphaModFix/>
          </a:blip>
          <a:srcRect b="0" l="0" r="0" t="0"/>
          <a:stretch/>
        </p:blipFill>
        <p:spPr>
          <a:xfrm>
            <a:off x="5486400" y="971550"/>
            <a:ext cx="2497931" cy="3717320"/>
          </a:xfrm>
          <a:prstGeom prst="rect">
            <a:avLst/>
          </a:prstGeom>
          <a:noFill/>
          <a:ln>
            <a:noFill/>
          </a:ln>
        </p:spPr>
      </p:pic>
      <p:pic>
        <p:nvPicPr>
          <p:cNvPr id="418" name="Google Shape;418;p35"/>
          <p:cNvPicPr preferRelativeResize="0"/>
          <p:nvPr/>
        </p:nvPicPr>
        <p:blipFill rotWithShape="1">
          <a:blip r:embed="rId4">
            <a:alphaModFix/>
          </a:blip>
          <a:srcRect b="0" l="0" r="0" t="0"/>
          <a:stretch/>
        </p:blipFill>
        <p:spPr>
          <a:xfrm>
            <a:off x="1436694" y="2275260"/>
            <a:ext cx="3497813" cy="28682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500"/>
                                        <p:tgtEl>
                                          <p:spTgt spid="41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6"/>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24" name="Google Shape;424;p36"/>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425" name="Google Shape;425;p36"/>
          <p:cNvSpPr txBox="1"/>
          <p:nvPr/>
        </p:nvSpPr>
        <p:spPr>
          <a:xfrm>
            <a:off x="429207" y="971550"/>
            <a:ext cx="4218900" cy="36942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With temporal abstraction data, we can now do frequency abstraction using discrete fourier transformation (DFA)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It can be used to represent data in terms of frequency components, allowing for more efficient analysis of the data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DFT can provide insight into patterns and trends that would not otherwise be visible. Additionally, the DFT can be used to reduce noise, allowing for more accurate models</a:t>
            </a:r>
            <a:endParaRPr sz="1800">
              <a:solidFill>
                <a:schemeClr val="dk1"/>
              </a:solidFill>
              <a:latin typeface="Arial"/>
              <a:ea typeface="Arial"/>
              <a:cs typeface="Arial"/>
              <a:sym typeface="Arial"/>
            </a:endParaRPr>
          </a:p>
        </p:txBody>
      </p:sp>
      <p:pic>
        <p:nvPicPr>
          <p:cNvPr descr="https://secure-res.craft.do/v2/YRD6uQp9bXua32py9Lpy2zrdHVDvo1SxeEajARwqM8waRWiDgudFyf2iAdgxaonN2EubDmj5rxSJJhL6vtYJUK23MbTqrXAkfvAM82X7NRg2EatGYBnxZTMYw6rY9NbXYPn2dYia7iGnNJF5WWfAVx9w9ie6cFjj1QkUi2FkYXKTgEeWRBtpTohHs26jz4a8AMtM254vu2ymN6E6vLGwqAJJc84vae8Mud973pbYH2P5ZaCZw5Z7w3hMca9RXKsSGkY9HUAk6nC2bsTPnMhWkrQCd53uj39NQJmKJc5wgRdNM52djk/Image.jpg" id="426" name="Google Shape;426;p36"/>
          <p:cNvPicPr preferRelativeResize="0"/>
          <p:nvPr/>
        </p:nvPicPr>
        <p:blipFill rotWithShape="1">
          <a:blip r:embed="rId3">
            <a:alphaModFix/>
          </a:blip>
          <a:srcRect b="0" l="0" r="0" t="0"/>
          <a:stretch/>
        </p:blipFill>
        <p:spPr>
          <a:xfrm>
            <a:off x="5407090" y="1180100"/>
            <a:ext cx="3225934" cy="225815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500"/>
                                        <p:tgtEl>
                                          <p:spTgt spid="42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7"/>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32" name="Google Shape;432;p37"/>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433" name="Google Shape;433;p37"/>
          <p:cNvSpPr txBox="1"/>
          <p:nvPr/>
        </p:nvSpPr>
        <p:spPr>
          <a:xfrm>
            <a:off x="838204" y="1852050"/>
            <a:ext cx="3298500" cy="2031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To use DFA, we need appropriate time domain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Here is the result for windows sizes of 2, 4, and 6 seconds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choose 4 seconds as a main time domain</a:t>
            </a:r>
            <a:endParaRPr sz="1800">
              <a:solidFill>
                <a:schemeClr val="dk1"/>
              </a:solidFill>
              <a:latin typeface="Arial"/>
              <a:ea typeface="Arial"/>
              <a:cs typeface="Arial"/>
              <a:sym typeface="Arial"/>
            </a:endParaRPr>
          </a:p>
        </p:txBody>
      </p:sp>
      <p:pic>
        <p:nvPicPr>
          <p:cNvPr id="434" name="Google Shape;434;p37"/>
          <p:cNvPicPr preferRelativeResize="0"/>
          <p:nvPr/>
        </p:nvPicPr>
        <p:blipFill rotWithShape="1">
          <a:blip r:embed="rId3">
            <a:alphaModFix/>
          </a:blip>
          <a:srcRect b="0" l="0" r="0" t="0"/>
          <a:stretch/>
        </p:blipFill>
        <p:spPr>
          <a:xfrm>
            <a:off x="4152126" y="992467"/>
            <a:ext cx="4114801" cy="324143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500"/>
                                        <p:tgtEl>
                                          <p:spTgt spid="43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8"/>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40" name="Google Shape;440;p38"/>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441" name="Google Shape;441;p38"/>
          <p:cNvSpPr txBox="1"/>
          <p:nvPr/>
        </p:nvSpPr>
        <p:spPr>
          <a:xfrm>
            <a:off x="838200" y="1150150"/>
            <a:ext cx="57285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Now we convert to DFA as a frequency abstraction</a:t>
            </a:r>
            <a:endParaRPr sz="1800">
              <a:solidFill>
                <a:schemeClr val="dk1"/>
              </a:solidFill>
              <a:latin typeface="Arial"/>
              <a:ea typeface="Arial"/>
              <a:cs typeface="Arial"/>
              <a:sym typeface="Arial"/>
            </a:endParaRPr>
          </a:p>
        </p:txBody>
      </p:sp>
      <p:pic>
        <p:nvPicPr>
          <p:cNvPr id="442" name="Google Shape;442;p38"/>
          <p:cNvPicPr preferRelativeResize="0"/>
          <p:nvPr/>
        </p:nvPicPr>
        <p:blipFill rotWithShape="1">
          <a:blip r:embed="rId3">
            <a:alphaModFix/>
          </a:blip>
          <a:srcRect b="0" l="0" r="0" t="0"/>
          <a:stretch/>
        </p:blipFill>
        <p:spPr>
          <a:xfrm>
            <a:off x="1272127" y="1948100"/>
            <a:ext cx="6599756" cy="240263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48" name="Google Shape;448;p39"/>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449" name="Google Shape;449;p39"/>
          <p:cNvSpPr txBox="1"/>
          <p:nvPr/>
        </p:nvSpPr>
        <p:spPr>
          <a:xfrm>
            <a:off x="152400" y="1110050"/>
            <a:ext cx="84543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Now we group data into cluster by their similarity using K-means clustering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It randomly initializes k points (centroids) in the data space, calculates the distance between each data point and each centroid, and assigns each point to its closest centroid, determines the most important features in a dataset</a:t>
            </a:r>
            <a:endParaRPr sz="1800">
              <a:solidFill>
                <a:schemeClr val="dk1"/>
              </a:solidFill>
              <a:latin typeface="Arial"/>
              <a:ea typeface="Arial"/>
              <a:cs typeface="Arial"/>
              <a:sym typeface="Arial"/>
            </a:endParaRPr>
          </a:p>
        </p:txBody>
      </p:sp>
      <p:pic>
        <p:nvPicPr>
          <p:cNvPr descr="Introduction to k-Means Clustering with scikit-learn in Python | DataCamp" id="450" name="Google Shape;450;p39"/>
          <p:cNvPicPr preferRelativeResize="0"/>
          <p:nvPr/>
        </p:nvPicPr>
        <p:blipFill rotWithShape="1">
          <a:blip r:embed="rId3">
            <a:alphaModFix/>
          </a:blip>
          <a:srcRect b="0" l="0" r="0" t="0"/>
          <a:stretch/>
        </p:blipFill>
        <p:spPr>
          <a:xfrm>
            <a:off x="2007825" y="2541246"/>
            <a:ext cx="4743452" cy="23729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500"/>
                                        <p:tgtEl>
                                          <p:spTgt spid="44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nvSpPr>
        <p:spPr>
          <a:xfrm>
            <a:off x="152400" y="171450"/>
            <a:ext cx="4572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1. Introduction</a:t>
            </a:r>
            <a:endParaRPr sz="4000">
              <a:solidFill>
                <a:schemeClr val="dk1"/>
              </a:solidFill>
              <a:latin typeface="Algerian"/>
              <a:ea typeface="Algerian"/>
              <a:cs typeface="Algerian"/>
              <a:sym typeface="Algerian"/>
            </a:endParaRPr>
          </a:p>
        </p:txBody>
      </p:sp>
      <p:sp>
        <p:nvSpPr>
          <p:cNvPr id="123" name="Google Shape;123;p4"/>
          <p:cNvSpPr txBox="1"/>
          <p:nvPr/>
        </p:nvSpPr>
        <p:spPr>
          <a:xfrm>
            <a:off x="838200" y="684683"/>
            <a:ext cx="1436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1.2. Objectives</a:t>
            </a:r>
            <a:endParaRPr b="1" sz="1400">
              <a:solidFill>
                <a:schemeClr val="dk1"/>
              </a:solidFill>
              <a:latin typeface="Arial"/>
              <a:ea typeface="Arial"/>
              <a:cs typeface="Arial"/>
              <a:sym typeface="Arial"/>
            </a:endParaRPr>
          </a:p>
        </p:txBody>
      </p:sp>
      <p:pic>
        <p:nvPicPr>
          <p:cNvPr descr="https://lh5.googleusercontent.com/9YDtFVnvKLpKvLmz8xlnV8Gj7Xlby1WZpl79ReYqSzak80t5m5NuhGJaWOtUBqRJdMkgbZ05saDnGCBelSXH9t2EH848Evf1iSS4TnmluRD29QgjVd4Z8fMwkQVMkwachvMLzqCGy4a98sHUlFgowzdzXJuLixtkJ1hKF9L7et5FnM3kdzI5YVy9d4vH9w" id="124" name="Google Shape;124;p4"/>
          <p:cNvPicPr preferRelativeResize="0"/>
          <p:nvPr/>
        </p:nvPicPr>
        <p:blipFill rotWithShape="1">
          <a:blip r:embed="rId3">
            <a:alphaModFix/>
          </a:blip>
          <a:srcRect b="0" l="0" r="0" t="0"/>
          <a:stretch/>
        </p:blipFill>
        <p:spPr>
          <a:xfrm>
            <a:off x="1143000" y="2620500"/>
            <a:ext cx="6858000" cy="1714500"/>
          </a:xfrm>
          <a:prstGeom prst="rect">
            <a:avLst/>
          </a:prstGeom>
          <a:noFill/>
          <a:ln>
            <a:noFill/>
          </a:ln>
        </p:spPr>
      </p:pic>
      <p:sp>
        <p:nvSpPr>
          <p:cNvPr id="125" name="Google Shape;125;p4"/>
          <p:cNvSpPr txBox="1"/>
          <p:nvPr/>
        </p:nvSpPr>
        <p:spPr>
          <a:xfrm>
            <a:off x="685800" y="1143000"/>
            <a:ext cx="7772400" cy="147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Analyze data to process and visualize model accelerometer and gyroscope data to create a ML model that can classify barbell exercises and count repetitions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Predict and give appropriate training process and routine within acceptable error rate</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0"/>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56" name="Google Shape;456;p40"/>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457" name="Google Shape;457;p40"/>
          <p:cNvSpPr txBox="1"/>
          <p:nvPr/>
        </p:nvSpPr>
        <p:spPr>
          <a:xfrm>
            <a:off x="152400" y="1110050"/>
            <a:ext cx="8454300" cy="646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use “Elbow method” again to determine the optimal number of clusters for a given dataset</a:t>
            </a:r>
            <a:endParaRPr sz="1800">
              <a:solidFill>
                <a:schemeClr val="dk1"/>
              </a:solidFill>
              <a:latin typeface="Arial"/>
              <a:ea typeface="Arial"/>
              <a:cs typeface="Arial"/>
              <a:sym typeface="Arial"/>
            </a:endParaRPr>
          </a:p>
        </p:txBody>
      </p:sp>
      <p:sp>
        <p:nvSpPr>
          <p:cNvPr id="458" name="Google Shape;458;p40"/>
          <p:cNvSpPr txBox="1"/>
          <p:nvPr/>
        </p:nvSpPr>
        <p:spPr>
          <a:xfrm>
            <a:off x="152400" y="1885166"/>
            <a:ext cx="3886200" cy="1754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It plots the Inertia for each k against k and looks for the “elbow” point in the plot; this point represents the optimal number of clusters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Here we choose k = 5</a:t>
            </a:r>
            <a:endParaRPr sz="1800">
              <a:solidFill>
                <a:schemeClr val="dk1"/>
              </a:solidFill>
              <a:latin typeface="Arial"/>
              <a:ea typeface="Arial"/>
              <a:cs typeface="Arial"/>
              <a:sym typeface="Arial"/>
            </a:endParaRPr>
          </a:p>
        </p:txBody>
      </p:sp>
      <p:pic>
        <p:nvPicPr>
          <p:cNvPr id="459" name="Google Shape;459;p40"/>
          <p:cNvPicPr preferRelativeResize="0"/>
          <p:nvPr/>
        </p:nvPicPr>
        <p:blipFill rotWithShape="1">
          <a:blip r:embed="rId3">
            <a:alphaModFix/>
          </a:blip>
          <a:srcRect b="0" l="0" r="0" t="0"/>
          <a:stretch/>
        </p:blipFill>
        <p:spPr>
          <a:xfrm>
            <a:off x="4283225" y="1543810"/>
            <a:ext cx="3608147" cy="34593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500"/>
                                        <p:tgtEl>
                                          <p:spTgt spid="4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500"/>
                                        <p:tgtEl>
                                          <p:spTgt spid="4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1"/>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65" name="Google Shape;465;p41"/>
          <p:cNvSpPr txBox="1"/>
          <p:nvPr/>
        </p:nvSpPr>
        <p:spPr>
          <a:xfrm>
            <a:off x="838200" y="684683"/>
            <a:ext cx="208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2.5. Plotting Algorithm</a:t>
            </a:r>
            <a:endParaRPr b="1" sz="1400">
              <a:solidFill>
                <a:schemeClr val="dk1"/>
              </a:solidFill>
              <a:latin typeface="Arial"/>
              <a:ea typeface="Arial"/>
              <a:cs typeface="Arial"/>
              <a:sym typeface="Arial"/>
            </a:endParaRPr>
          </a:p>
        </p:txBody>
      </p:sp>
      <p:sp>
        <p:nvSpPr>
          <p:cNvPr id="466" name="Google Shape;466;p41"/>
          <p:cNvSpPr txBox="1"/>
          <p:nvPr/>
        </p:nvSpPr>
        <p:spPr>
          <a:xfrm>
            <a:off x="152401" y="1110050"/>
            <a:ext cx="31242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Now we compare accelerometer data in clustering</a:t>
            </a:r>
            <a:endParaRPr sz="1800">
              <a:solidFill>
                <a:schemeClr val="dk1"/>
              </a:solidFill>
              <a:latin typeface="Arial"/>
              <a:ea typeface="Arial"/>
              <a:cs typeface="Arial"/>
              <a:sym typeface="Arial"/>
            </a:endParaRPr>
          </a:p>
        </p:txBody>
      </p:sp>
      <p:pic>
        <p:nvPicPr>
          <p:cNvPr id="467" name="Google Shape;467;p41"/>
          <p:cNvPicPr preferRelativeResize="0"/>
          <p:nvPr/>
        </p:nvPicPr>
        <p:blipFill rotWithShape="1">
          <a:blip r:embed="rId3">
            <a:alphaModFix/>
          </a:blip>
          <a:srcRect b="0" l="0" r="0" t="0"/>
          <a:stretch/>
        </p:blipFill>
        <p:spPr>
          <a:xfrm>
            <a:off x="3623102" y="992465"/>
            <a:ext cx="4195762" cy="39040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500"/>
                                        <p:tgtEl>
                                          <p:spTgt spid="46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2"/>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73" name="Google Shape;473;p42"/>
          <p:cNvSpPr txBox="1"/>
          <p:nvPr/>
        </p:nvSpPr>
        <p:spPr>
          <a:xfrm>
            <a:off x="838200" y="684683"/>
            <a:ext cx="2222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2.6. Predictive Modeling</a:t>
            </a:r>
            <a:endParaRPr b="1" sz="1400">
              <a:solidFill>
                <a:schemeClr val="dk1"/>
              </a:solidFill>
              <a:latin typeface="Arial"/>
              <a:ea typeface="Arial"/>
              <a:cs typeface="Arial"/>
              <a:sym typeface="Arial"/>
            </a:endParaRPr>
          </a:p>
        </p:txBody>
      </p:sp>
      <p:sp>
        <p:nvSpPr>
          <p:cNvPr id="474" name="Google Shape;474;p42"/>
          <p:cNvSpPr txBox="1"/>
          <p:nvPr/>
        </p:nvSpPr>
        <p:spPr>
          <a:xfrm>
            <a:off x="838201" y="1120050"/>
            <a:ext cx="3124200" cy="2031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Modeling prediction to find highest classification accuracy</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need to create a training and testing set on all exercise and label</a:t>
            </a:r>
            <a:endParaRPr sz="1800">
              <a:solidFill>
                <a:schemeClr val="dk1"/>
              </a:solidFill>
              <a:latin typeface="Arial"/>
              <a:ea typeface="Arial"/>
              <a:cs typeface="Arial"/>
              <a:sym typeface="Arial"/>
            </a:endParaRPr>
          </a:p>
        </p:txBody>
      </p:sp>
      <p:pic>
        <p:nvPicPr>
          <p:cNvPr id="475" name="Google Shape;475;p42"/>
          <p:cNvPicPr preferRelativeResize="0"/>
          <p:nvPr/>
        </p:nvPicPr>
        <p:blipFill rotWithShape="1">
          <a:blip r:embed="rId3">
            <a:alphaModFix/>
          </a:blip>
          <a:srcRect b="0" l="0" r="0" t="0"/>
          <a:stretch/>
        </p:blipFill>
        <p:spPr>
          <a:xfrm>
            <a:off x="6114050" y="546539"/>
            <a:ext cx="2238085" cy="4050417"/>
          </a:xfrm>
          <a:prstGeom prst="rect">
            <a:avLst/>
          </a:prstGeom>
          <a:noFill/>
          <a:ln>
            <a:noFill/>
          </a:ln>
        </p:spPr>
      </p:pic>
      <p:pic>
        <p:nvPicPr>
          <p:cNvPr descr="Không có mô tả." id="476" name="Google Shape;476;p42"/>
          <p:cNvPicPr preferRelativeResize="0"/>
          <p:nvPr/>
        </p:nvPicPr>
        <p:blipFill rotWithShape="1">
          <a:blip r:embed="rId4">
            <a:alphaModFix/>
          </a:blip>
          <a:srcRect b="0" l="0" r="0" t="0"/>
          <a:stretch/>
        </p:blipFill>
        <p:spPr>
          <a:xfrm>
            <a:off x="2280602" y="3151955"/>
            <a:ext cx="3627057" cy="196528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74"/>
                                        </p:tgtEl>
                                        <p:attrNameLst>
                                          <p:attrName>style.visibility</p:attrName>
                                        </p:attrNameLst>
                                      </p:cBhvr>
                                      <p:to>
                                        <p:strVal val="visible"/>
                                      </p:to>
                                    </p:set>
                                    <p:anim calcmode="lin" valueType="num">
                                      <p:cBhvr additive="base">
                                        <p:cTn dur="500"/>
                                        <p:tgtEl>
                                          <p:spTgt spid="47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75"/>
                                        </p:tgtEl>
                                      </p:cBhvr>
                                    </p:animEffect>
                                    <p:set>
                                      <p:cBhvr>
                                        <p:cTn dur="1" fill="hold">
                                          <p:stCondLst>
                                            <p:cond delay="500"/>
                                          </p:stCondLst>
                                        </p:cTn>
                                        <p:tgtEl>
                                          <p:spTgt spid="4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3"/>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82" name="Google Shape;482;p43"/>
          <p:cNvSpPr txBox="1"/>
          <p:nvPr/>
        </p:nvSpPr>
        <p:spPr>
          <a:xfrm>
            <a:off x="838200" y="684683"/>
            <a:ext cx="2222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2.6. Predictive Modeling</a:t>
            </a:r>
            <a:endParaRPr b="1" sz="1400">
              <a:solidFill>
                <a:schemeClr val="dk1"/>
              </a:solidFill>
              <a:latin typeface="Arial"/>
              <a:ea typeface="Arial"/>
              <a:cs typeface="Arial"/>
              <a:sym typeface="Arial"/>
            </a:endParaRPr>
          </a:p>
        </p:txBody>
      </p:sp>
      <p:sp>
        <p:nvSpPr>
          <p:cNvPr id="483" name="Google Shape;483;p43"/>
          <p:cNvSpPr txBox="1"/>
          <p:nvPr/>
        </p:nvSpPr>
        <p:spPr>
          <a:xfrm>
            <a:off x="152400" y="971550"/>
            <a:ext cx="87630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Now we start splitting data into several feature subsets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This is to help later check for anything beneficial of the predictive performance of the models </a:t>
            </a:r>
            <a:endParaRPr sz="1800">
              <a:solidFill>
                <a:schemeClr val="dk1"/>
              </a:solidFill>
              <a:latin typeface="Arial"/>
              <a:ea typeface="Arial"/>
              <a:cs typeface="Arial"/>
              <a:sym typeface="Arial"/>
            </a:endParaRPr>
          </a:p>
        </p:txBody>
      </p:sp>
      <p:pic>
        <p:nvPicPr>
          <p:cNvPr descr="A screen shot of a computer program&#10;&#10;Description automatically generated" id="484" name="Google Shape;484;p43"/>
          <p:cNvPicPr preferRelativeResize="0"/>
          <p:nvPr/>
        </p:nvPicPr>
        <p:blipFill rotWithShape="1">
          <a:blip r:embed="rId3">
            <a:alphaModFix/>
          </a:blip>
          <a:srcRect b="0" l="0" r="0" t="0"/>
          <a:stretch/>
        </p:blipFill>
        <p:spPr>
          <a:xfrm>
            <a:off x="2190750" y="1987047"/>
            <a:ext cx="4686300" cy="214080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500"/>
                                        <p:tgtEl>
                                          <p:spTgt spid="48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4"/>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90" name="Google Shape;490;p44"/>
          <p:cNvSpPr txBox="1"/>
          <p:nvPr/>
        </p:nvSpPr>
        <p:spPr>
          <a:xfrm>
            <a:off x="838200" y="684683"/>
            <a:ext cx="2222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2.6. Predictive Modeling</a:t>
            </a:r>
            <a:endParaRPr b="1" sz="1400">
              <a:solidFill>
                <a:schemeClr val="dk1"/>
              </a:solidFill>
              <a:latin typeface="Arial"/>
              <a:ea typeface="Arial"/>
              <a:cs typeface="Arial"/>
              <a:sym typeface="Arial"/>
            </a:endParaRPr>
          </a:p>
        </p:txBody>
      </p:sp>
      <p:sp>
        <p:nvSpPr>
          <p:cNvPr id="491" name="Google Shape;491;p44"/>
          <p:cNvSpPr txBox="1"/>
          <p:nvPr/>
        </p:nvSpPr>
        <p:spPr>
          <a:xfrm>
            <a:off x="152400" y="971550"/>
            <a:ext cx="8763000" cy="147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Then we put features into subsets and start training and storing performance using “simple decision tree”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 decision tree is a flowchart-like algorithm used for classification and regression. It recursively partitions data based on features and decision rules to predict labels or values. It is interpretable and captures complex relationships</a:t>
            </a:r>
            <a:endParaRPr sz="1800">
              <a:solidFill>
                <a:schemeClr val="dk1"/>
              </a:solidFill>
              <a:latin typeface="Arial"/>
              <a:ea typeface="Arial"/>
              <a:cs typeface="Arial"/>
              <a:sym typeface="Arial"/>
            </a:endParaRPr>
          </a:p>
        </p:txBody>
      </p:sp>
      <p:pic>
        <p:nvPicPr>
          <p:cNvPr descr="What is A Decision Tree with Examples | EdrawMax Online" id="492" name="Google Shape;492;p44"/>
          <p:cNvPicPr preferRelativeResize="0"/>
          <p:nvPr/>
        </p:nvPicPr>
        <p:blipFill rotWithShape="1">
          <a:blip r:embed="rId3">
            <a:alphaModFix/>
          </a:blip>
          <a:srcRect b="0" l="0" r="0" t="0"/>
          <a:stretch/>
        </p:blipFill>
        <p:spPr>
          <a:xfrm>
            <a:off x="1976436" y="2080712"/>
            <a:ext cx="5114926" cy="236077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500"/>
                                        <p:tgtEl>
                                          <p:spTgt spid="49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5"/>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498" name="Google Shape;498;p45"/>
          <p:cNvSpPr txBox="1"/>
          <p:nvPr/>
        </p:nvSpPr>
        <p:spPr>
          <a:xfrm>
            <a:off x="838200" y="684683"/>
            <a:ext cx="2222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2.6. Predictive Modeling</a:t>
            </a:r>
            <a:endParaRPr b="1" sz="1400">
              <a:solidFill>
                <a:schemeClr val="dk1"/>
              </a:solidFill>
              <a:latin typeface="Arial"/>
              <a:ea typeface="Arial"/>
              <a:cs typeface="Arial"/>
              <a:sym typeface="Arial"/>
            </a:endParaRPr>
          </a:p>
        </p:txBody>
      </p:sp>
      <p:sp>
        <p:nvSpPr>
          <p:cNvPr id="499" name="Google Shape;499;p45"/>
          <p:cNvSpPr txBox="1"/>
          <p:nvPr/>
        </p:nvSpPr>
        <p:spPr>
          <a:xfrm>
            <a:off x="152401" y="1315893"/>
            <a:ext cx="3657600" cy="2031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Lucida Sans"/>
              <a:buChar char="-"/>
            </a:pPr>
            <a:r>
              <a:rPr lang="en-US" sz="1800">
                <a:solidFill>
                  <a:schemeClr val="dk1"/>
                </a:solidFill>
                <a:latin typeface="Lucida Sans"/>
                <a:ea typeface="Lucida Sans"/>
                <a:cs typeface="Lucida Sans"/>
                <a:sym typeface="Lucida Sans"/>
              </a:rPr>
              <a:t>We train the model in the trainning set and make prediction on the tranning set</a:t>
            </a:r>
            <a:endParaRPr sz="1800">
              <a:solidFill>
                <a:schemeClr val="dk1"/>
              </a:solidFill>
              <a:latin typeface="Lucida Sans"/>
              <a:ea typeface="Lucida Sans"/>
              <a:cs typeface="Lucida Sans"/>
              <a:sym typeface="Lucida Sans"/>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Then we store its performance from every subset for later use </a:t>
            </a:r>
            <a:endParaRPr sz="1800">
              <a:solidFill>
                <a:schemeClr val="dk1"/>
              </a:solidFill>
              <a:latin typeface="Arial"/>
              <a:ea typeface="Arial"/>
              <a:cs typeface="Arial"/>
              <a:sym typeface="Arial"/>
            </a:endParaRPr>
          </a:p>
        </p:txBody>
      </p:sp>
      <p:pic>
        <p:nvPicPr>
          <p:cNvPr id="500" name="Google Shape;500;p45"/>
          <p:cNvPicPr preferRelativeResize="0"/>
          <p:nvPr/>
        </p:nvPicPr>
        <p:blipFill rotWithShape="1">
          <a:blip r:embed="rId3">
            <a:alphaModFix/>
          </a:blip>
          <a:srcRect b="0" l="0" r="0" t="0"/>
          <a:stretch/>
        </p:blipFill>
        <p:spPr>
          <a:xfrm>
            <a:off x="4125741" y="1465663"/>
            <a:ext cx="3932636" cy="221218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500"/>
                                        <p:tgtEl>
                                          <p:spTgt spid="49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6"/>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506" name="Google Shape;506;p46"/>
          <p:cNvSpPr txBox="1"/>
          <p:nvPr/>
        </p:nvSpPr>
        <p:spPr>
          <a:xfrm>
            <a:off x="838200" y="684683"/>
            <a:ext cx="2222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2.6. Predictive Modeling</a:t>
            </a:r>
            <a:endParaRPr b="1" sz="1400">
              <a:solidFill>
                <a:schemeClr val="dk1"/>
              </a:solidFill>
              <a:latin typeface="Arial"/>
              <a:ea typeface="Arial"/>
              <a:cs typeface="Arial"/>
              <a:sym typeface="Arial"/>
            </a:endParaRPr>
          </a:p>
        </p:txBody>
      </p:sp>
      <p:sp>
        <p:nvSpPr>
          <p:cNvPr id="507" name="Google Shape;507;p46"/>
          <p:cNvSpPr txBox="1"/>
          <p:nvPr/>
        </p:nvSpPr>
        <p:spPr>
          <a:xfrm>
            <a:off x="152400" y="1085850"/>
            <a:ext cx="7772400" cy="646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Lucida Sans"/>
              <a:buChar char="-"/>
            </a:pPr>
            <a:r>
              <a:rPr lang="en-US" sz="1800">
                <a:solidFill>
                  <a:schemeClr val="dk1"/>
                </a:solidFill>
                <a:latin typeface="Lucida Sans"/>
                <a:ea typeface="Lucida Sans"/>
                <a:cs typeface="Lucida Sans"/>
                <a:sym typeface="Lucida Sans"/>
              </a:rPr>
              <a:t>Then we use “grid search” to search for the best hyper parameter and model combination with highest accuracy</a:t>
            </a:r>
            <a:endParaRPr sz="1800">
              <a:solidFill>
                <a:schemeClr val="dk1"/>
              </a:solidFill>
              <a:latin typeface="Arial"/>
              <a:ea typeface="Arial"/>
              <a:cs typeface="Arial"/>
              <a:sym typeface="Arial"/>
            </a:endParaRPr>
          </a:p>
        </p:txBody>
      </p:sp>
      <p:pic>
        <p:nvPicPr>
          <p:cNvPr descr="Grid Search - Michael Fuchs Python" id="508" name="Google Shape;508;p46"/>
          <p:cNvPicPr preferRelativeResize="0"/>
          <p:nvPr/>
        </p:nvPicPr>
        <p:blipFill rotWithShape="1">
          <a:blip r:embed="rId3">
            <a:alphaModFix/>
          </a:blip>
          <a:srcRect b="0" l="0" r="0" t="0"/>
          <a:stretch/>
        </p:blipFill>
        <p:spPr>
          <a:xfrm>
            <a:off x="2657474" y="2038350"/>
            <a:ext cx="3829050" cy="258704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500"/>
                                        <p:tgtEl>
                                          <p:spTgt spid="50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7"/>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514" name="Google Shape;514;p47"/>
          <p:cNvSpPr txBox="1"/>
          <p:nvPr/>
        </p:nvSpPr>
        <p:spPr>
          <a:xfrm>
            <a:off x="838200" y="684683"/>
            <a:ext cx="2222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2.6. Predictive Modeling</a:t>
            </a:r>
            <a:endParaRPr b="1" sz="1400">
              <a:solidFill>
                <a:schemeClr val="dk1"/>
              </a:solidFill>
              <a:latin typeface="Arial"/>
              <a:ea typeface="Arial"/>
              <a:cs typeface="Arial"/>
              <a:sym typeface="Arial"/>
            </a:endParaRPr>
          </a:p>
        </p:txBody>
      </p:sp>
      <p:sp>
        <p:nvSpPr>
          <p:cNvPr id="515" name="Google Shape;515;p47"/>
          <p:cNvSpPr txBox="1"/>
          <p:nvPr/>
        </p:nvSpPr>
        <p:spPr>
          <a:xfrm>
            <a:off x="163286" y="930678"/>
            <a:ext cx="7772400" cy="147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It’s basically the way in order to come up with the set of optimal hyperparameters for your models. The model here is the scikit-learn models that we will be using all the different parameters to figure the grid search to find the optimal combination.</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Using neural network training, random forest, KNN, and decision tree</a:t>
            </a:r>
            <a:endParaRPr sz="1800">
              <a:solidFill>
                <a:schemeClr val="dk1"/>
              </a:solidFill>
              <a:latin typeface="Arial"/>
              <a:ea typeface="Arial"/>
              <a:cs typeface="Arial"/>
              <a:sym typeface="Arial"/>
            </a:endParaRPr>
          </a:p>
        </p:txBody>
      </p:sp>
      <p:pic>
        <p:nvPicPr>
          <p:cNvPr descr="Neural network - Wikipedia" id="516" name="Google Shape;516;p47"/>
          <p:cNvPicPr preferRelativeResize="0"/>
          <p:nvPr/>
        </p:nvPicPr>
        <p:blipFill rotWithShape="1">
          <a:blip r:embed="rId3">
            <a:alphaModFix/>
          </a:blip>
          <a:srcRect b="0" l="0" r="0" t="0"/>
          <a:stretch/>
        </p:blipFill>
        <p:spPr>
          <a:xfrm>
            <a:off x="416505" y="2947762"/>
            <a:ext cx="1114425" cy="1485900"/>
          </a:xfrm>
          <a:prstGeom prst="rect">
            <a:avLst/>
          </a:prstGeom>
          <a:noFill/>
          <a:ln>
            <a:noFill/>
          </a:ln>
        </p:spPr>
      </p:pic>
      <p:sp>
        <p:nvSpPr>
          <p:cNvPr descr="Random Forests. Random forests is a powerful machine… | by Dr. Roi Yehoshua  | Medium" id="517" name="Google Shape;517;p47"/>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Random Forests. Random forests is a powerful machine… | by Dr. Roi Yehoshua  | Medium" id="518" name="Google Shape;518;p47"/>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pic>
        <p:nvPicPr>
          <p:cNvPr id="519" name="Google Shape;519;p47"/>
          <p:cNvPicPr preferRelativeResize="0"/>
          <p:nvPr/>
        </p:nvPicPr>
        <p:blipFill rotWithShape="1">
          <a:blip r:embed="rId4">
            <a:alphaModFix/>
          </a:blip>
          <a:srcRect b="0" l="0" r="0" t="0"/>
          <a:stretch/>
        </p:blipFill>
        <p:spPr>
          <a:xfrm>
            <a:off x="1729483" y="3176362"/>
            <a:ext cx="2043113" cy="1257300"/>
          </a:xfrm>
          <a:prstGeom prst="rect">
            <a:avLst/>
          </a:prstGeom>
          <a:noFill/>
          <a:ln>
            <a:noFill/>
          </a:ln>
        </p:spPr>
      </p:pic>
      <p:sp>
        <p:nvSpPr>
          <p:cNvPr descr="K Nearest Neighbours — Introduction to Machine Learning Algorithms | by  Sachinsoni | Medium" id="520" name="Google Shape;520;p47"/>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pic>
        <p:nvPicPr>
          <p:cNvPr id="521" name="Google Shape;521;p47"/>
          <p:cNvPicPr preferRelativeResize="0"/>
          <p:nvPr/>
        </p:nvPicPr>
        <p:blipFill rotWithShape="1">
          <a:blip r:embed="rId5">
            <a:alphaModFix/>
          </a:blip>
          <a:srcRect b="0" l="0" r="0" t="0"/>
          <a:stretch/>
        </p:blipFill>
        <p:spPr>
          <a:xfrm>
            <a:off x="4223438" y="2741017"/>
            <a:ext cx="1714500" cy="1500188"/>
          </a:xfrm>
          <a:prstGeom prst="rect">
            <a:avLst/>
          </a:prstGeom>
          <a:noFill/>
          <a:ln>
            <a:noFill/>
          </a:ln>
        </p:spPr>
      </p:pic>
      <p:pic>
        <p:nvPicPr>
          <p:cNvPr descr="Decision tree - Wikipedia" id="522" name="Google Shape;522;p47"/>
          <p:cNvPicPr preferRelativeResize="0"/>
          <p:nvPr/>
        </p:nvPicPr>
        <p:blipFill rotWithShape="1">
          <a:blip r:embed="rId6">
            <a:alphaModFix/>
          </a:blip>
          <a:srcRect b="0" l="0" r="0" t="0"/>
          <a:stretch/>
        </p:blipFill>
        <p:spPr>
          <a:xfrm>
            <a:off x="6388779" y="2871340"/>
            <a:ext cx="2100605" cy="101249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500"/>
                                        <p:tgtEl>
                                          <p:spTgt spid="51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8"/>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528" name="Google Shape;528;p48"/>
          <p:cNvSpPr txBox="1"/>
          <p:nvPr/>
        </p:nvSpPr>
        <p:spPr>
          <a:xfrm>
            <a:off x="838200" y="684683"/>
            <a:ext cx="2222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2.6. Predictive Modeling</a:t>
            </a:r>
            <a:endParaRPr b="1" sz="1400">
              <a:solidFill>
                <a:schemeClr val="dk1"/>
              </a:solidFill>
              <a:latin typeface="Arial"/>
              <a:ea typeface="Arial"/>
              <a:cs typeface="Arial"/>
              <a:sym typeface="Arial"/>
            </a:endParaRPr>
          </a:p>
        </p:txBody>
      </p:sp>
      <p:sp>
        <p:nvSpPr>
          <p:cNvPr id="529" name="Google Shape;529;p48"/>
          <p:cNvSpPr txBox="1"/>
          <p:nvPr/>
        </p:nvSpPr>
        <p:spPr>
          <a:xfrm>
            <a:off x="163286" y="930678"/>
            <a:ext cx="77724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plot the comparison of accuracy base on those algorithm</a:t>
            </a:r>
            <a:endParaRPr sz="1800">
              <a:solidFill>
                <a:schemeClr val="dk1"/>
              </a:solidFill>
              <a:latin typeface="Arial"/>
              <a:ea typeface="Arial"/>
              <a:cs typeface="Arial"/>
              <a:sym typeface="Arial"/>
            </a:endParaRPr>
          </a:p>
        </p:txBody>
      </p:sp>
      <p:sp>
        <p:nvSpPr>
          <p:cNvPr descr="Random Forests. Random forests is a powerful machine… | by Dr. Roi Yehoshua  | Medium" id="530" name="Google Shape;530;p48"/>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Random Forests. Random forests is a powerful machine… | by Dr. Roi Yehoshua  | Medium" id="531" name="Google Shape;531;p48"/>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K Nearest Neighbours — Introduction to Machine Learning Algorithms | by  Sachinsoni | Medium" id="532" name="Google Shape;532;p48"/>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pic>
        <p:nvPicPr>
          <p:cNvPr id="533" name="Google Shape;533;p48"/>
          <p:cNvPicPr preferRelativeResize="0"/>
          <p:nvPr/>
        </p:nvPicPr>
        <p:blipFill rotWithShape="1">
          <a:blip r:embed="rId3">
            <a:alphaModFix/>
          </a:blip>
          <a:srcRect b="0" l="0" r="0" t="0"/>
          <a:stretch/>
        </p:blipFill>
        <p:spPr>
          <a:xfrm>
            <a:off x="838198" y="1553402"/>
            <a:ext cx="2295212" cy="3023306"/>
          </a:xfrm>
          <a:prstGeom prst="rect">
            <a:avLst/>
          </a:prstGeom>
          <a:noFill/>
          <a:ln>
            <a:noFill/>
          </a:ln>
        </p:spPr>
      </p:pic>
      <p:pic>
        <p:nvPicPr>
          <p:cNvPr id="534" name="Google Shape;534;p48"/>
          <p:cNvPicPr preferRelativeResize="0"/>
          <p:nvPr/>
        </p:nvPicPr>
        <p:blipFill rotWithShape="1">
          <a:blip r:embed="rId4">
            <a:alphaModFix/>
          </a:blip>
          <a:srcRect b="0" l="0" r="0" t="0"/>
          <a:stretch/>
        </p:blipFill>
        <p:spPr>
          <a:xfrm>
            <a:off x="4629575" y="1299975"/>
            <a:ext cx="3557174" cy="3429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500"/>
                                        <p:tgtEl>
                                          <p:spTgt spid="52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9"/>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540" name="Google Shape;540;p49"/>
          <p:cNvSpPr txBox="1"/>
          <p:nvPr/>
        </p:nvSpPr>
        <p:spPr>
          <a:xfrm>
            <a:off x="838200" y="684683"/>
            <a:ext cx="2222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2.6. Predictive Modeling</a:t>
            </a:r>
            <a:endParaRPr b="1" sz="1400">
              <a:solidFill>
                <a:schemeClr val="dk1"/>
              </a:solidFill>
              <a:latin typeface="Arial"/>
              <a:ea typeface="Arial"/>
              <a:cs typeface="Arial"/>
              <a:sym typeface="Arial"/>
            </a:endParaRPr>
          </a:p>
        </p:txBody>
      </p:sp>
      <p:sp>
        <p:nvSpPr>
          <p:cNvPr id="541" name="Google Shape;541;p49"/>
          <p:cNvSpPr txBox="1"/>
          <p:nvPr/>
        </p:nvSpPr>
        <p:spPr>
          <a:xfrm>
            <a:off x="307975" y="1636545"/>
            <a:ext cx="3886200" cy="2862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Here we choose feature set 4</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Because random forest gave the highest accuracy, we will train the data base on feature set 4 again by this algorithm</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With these we can select training and test data base on participant and certain exercise </a:t>
            </a:r>
            <a:endParaRPr/>
          </a:p>
        </p:txBody>
      </p:sp>
      <p:sp>
        <p:nvSpPr>
          <p:cNvPr descr="Random Forests. Random forests is a powerful machine… | by Dr. Roi Yehoshua  | Medium" id="542" name="Google Shape;542;p49"/>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Random Forests. Random forests is a powerful machine… | by Dr. Roi Yehoshua  | Medium" id="543" name="Google Shape;543;p49"/>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K Nearest Neighbours — Introduction to Machine Learning Algorithms | by  Sachinsoni | Medium" id="544" name="Google Shape;544;p49"/>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pic>
        <p:nvPicPr>
          <p:cNvPr id="545" name="Google Shape;545;p49"/>
          <p:cNvPicPr preferRelativeResize="0"/>
          <p:nvPr/>
        </p:nvPicPr>
        <p:blipFill rotWithShape="1">
          <a:blip r:embed="rId3">
            <a:alphaModFix/>
          </a:blip>
          <a:srcRect b="0" l="0" r="0" t="0"/>
          <a:stretch/>
        </p:blipFill>
        <p:spPr>
          <a:xfrm>
            <a:off x="5246385" y="992478"/>
            <a:ext cx="3714750" cy="35584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500"/>
                                        <p:tgtEl>
                                          <p:spTgt spid="54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nvSpPr>
        <p:spPr>
          <a:xfrm>
            <a:off x="152400" y="171450"/>
            <a:ext cx="8991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131" name="Google Shape;131;p5"/>
          <p:cNvSpPr txBox="1"/>
          <p:nvPr/>
        </p:nvSpPr>
        <p:spPr>
          <a:xfrm>
            <a:off x="838200" y="767058"/>
            <a:ext cx="2283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2.1. Environment Setting</a:t>
            </a:r>
            <a:endParaRPr b="1" sz="1400">
              <a:solidFill>
                <a:schemeClr val="dk1"/>
              </a:solidFill>
              <a:latin typeface="Arial"/>
              <a:ea typeface="Arial"/>
              <a:cs typeface="Arial"/>
              <a:sym typeface="Arial"/>
            </a:endParaRPr>
          </a:p>
        </p:txBody>
      </p:sp>
      <p:sp>
        <p:nvSpPr>
          <p:cNvPr id="132" name="Google Shape;132;p5"/>
          <p:cNvSpPr txBox="1"/>
          <p:nvPr/>
        </p:nvSpPr>
        <p:spPr>
          <a:xfrm>
            <a:off x="381000" y="1074841"/>
            <a:ext cx="55260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These are the most used and necessary libraries:</a:t>
            </a:r>
            <a:endParaRPr/>
          </a:p>
        </p:txBody>
      </p:sp>
      <p:pic>
        <p:nvPicPr>
          <p:cNvPr descr="Không có mô tả." id="133" name="Google Shape;133;p5"/>
          <p:cNvPicPr preferRelativeResize="0"/>
          <p:nvPr/>
        </p:nvPicPr>
        <p:blipFill rotWithShape="1">
          <a:blip r:embed="rId3">
            <a:alphaModFix/>
          </a:blip>
          <a:srcRect b="0" l="0" r="0" t="0"/>
          <a:stretch/>
        </p:blipFill>
        <p:spPr>
          <a:xfrm>
            <a:off x="838200" y="1526521"/>
            <a:ext cx="2809746" cy="687364"/>
          </a:xfrm>
          <a:prstGeom prst="rect">
            <a:avLst/>
          </a:prstGeom>
          <a:noFill/>
          <a:ln>
            <a:noFill/>
          </a:ln>
        </p:spPr>
      </p:pic>
      <p:sp>
        <p:nvSpPr>
          <p:cNvPr id="134" name="Google Shape;134;p5"/>
          <p:cNvSpPr txBox="1"/>
          <p:nvPr/>
        </p:nvSpPr>
        <p:spPr>
          <a:xfrm>
            <a:off x="457200" y="2314140"/>
            <a:ext cx="78486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Anaconda V3 is in need in this project to offer flexible project organization, efficient package management, and seamless integration with popular data science tools.</a:t>
            </a:r>
            <a:endParaRPr/>
          </a:p>
        </p:txBody>
      </p:sp>
      <p:pic>
        <p:nvPicPr>
          <p:cNvPr descr="Không có mô tả." id="135" name="Google Shape;135;p5"/>
          <p:cNvPicPr preferRelativeResize="0"/>
          <p:nvPr/>
        </p:nvPicPr>
        <p:blipFill rotWithShape="1">
          <a:blip r:embed="rId4">
            <a:alphaModFix/>
          </a:blip>
          <a:srcRect b="0" l="0" r="0" t="0"/>
          <a:stretch/>
        </p:blipFill>
        <p:spPr>
          <a:xfrm>
            <a:off x="739367" y="4266868"/>
            <a:ext cx="5314950" cy="528638"/>
          </a:xfrm>
          <a:prstGeom prst="rect">
            <a:avLst/>
          </a:prstGeom>
          <a:noFill/>
          <a:ln>
            <a:noFill/>
          </a:ln>
        </p:spPr>
      </p:pic>
      <p:pic>
        <p:nvPicPr>
          <p:cNvPr descr="GETTING STARTED WITH CONDA. We all know that Anaconda is the very… | by Sai  Goutham | Medium" id="136" name="Google Shape;136;p5"/>
          <p:cNvPicPr preferRelativeResize="0"/>
          <p:nvPr/>
        </p:nvPicPr>
        <p:blipFill rotWithShape="1">
          <a:blip r:embed="rId5">
            <a:alphaModFix/>
          </a:blip>
          <a:srcRect b="0" l="0" r="0" t="0"/>
          <a:stretch/>
        </p:blipFill>
        <p:spPr>
          <a:xfrm>
            <a:off x="739383" y="3222238"/>
            <a:ext cx="2836069" cy="9072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500"/>
                                        <p:tgtEl>
                                          <p:spTgt spid="13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500"/>
                                        <p:tgtEl>
                                          <p:spTgt spid="13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0"/>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551" name="Google Shape;551;p50"/>
          <p:cNvSpPr txBox="1"/>
          <p:nvPr/>
        </p:nvSpPr>
        <p:spPr>
          <a:xfrm>
            <a:off x="838200" y="684683"/>
            <a:ext cx="2239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2.7. Counting Repetition</a:t>
            </a:r>
            <a:endParaRPr b="1" sz="1400">
              <a:solidFill>
                <a:schemeClr val="dk1"/>
              </a:solidFill>
              <a:latin typeface="Arial"/>
              <a:ea typeface="Arial"/>
              <a:cs typeface="Arial"/>
              <a:sym typeface="Arial"/>
            </a:endParaRPr>
          </a:p>
        </p:txBody>
      </p:sp>
      <p:sp>
        <p:nvSpPr>
          <p:cNvPr descr="Random Forests. Random forests is a powerful machine… | by Dr. Roi Yehoshua  | Medium" id="552" name="Google Shape;552;p50"/>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Random Forests. Random forests is a powerful machine… | by Dr. Roi Yehoshua  | Medium" id="553" name="Google Shape;553;p50"/>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K Nearest Neighbours — Introduction to Machine Learning Algorithms | by  Sachinsoni | Medium" id="554" name="Google Shape;554;p50"/>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555" name="Google Shape;555;p50"/>
          <p:cNvSpPr txBox="1"/>
          <p:nvPr/>
        </p:nvSpPr>
        <p:spPr>
          <a:xfrm>
            <a:off x="612770" y="1971462"/>
            <a:ext cx="3197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From Low-pass Filter dataset we got, configure to tweak again and create counting repetition function</a:t>
            </a:r>
            <a:endParaRPr sz="1800">
              <a:solidFill>
                <a:schemeClr val="dk1"/>
              </a:solidFill>
              <a:latin typeface="Arial"/>
              <a:ea typeface="Arial"/>
              <a:cs typeface="Arial"/>
              <a:sym typeface="Arial"/>
            </a:endParaRPr>
          </a:p>
        </p:txBody>
      </p:sp>
      <p:pic>
        <p:nvPicPr>
          <p:cNvPr id="556" name="Google Shape;556;p50"/>
          <p:cNvPicPr preferRelativeResize="0"/>
          <p:nvPr/>
        </p:nvPicPr>
        <p:blipFill rotWithShape="1">
          <a:blip r:embed="rId3">
            <a:alphaModFix/>
          </a:blip>
          <a:srcRect b="0" l="0" r="0" t="0"/>
          <a:stretch/>
        </p:blipFill>
        <p:spPr>
          <a:xfrm>
            <a:off x="4030933" y="800100"/>
            <a:ext cx="3828650" cy="43434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par>
                                <p:cTn fill="hold" nodeType="withEffect" presetClass="entr" presetID="2" presetSubtype="8">
                                  <p:stCondLst>
                                    <p:cond delay="0"/>
                                  </p:stCondLst>
                                  <p:childTnLst>
                                    <p:set>
                                      <p:cBhvr>
                                        <p:cTn dur="1" fill="hold">
                                          <p:stCondLst>
                                            <p:cond delay="0"/>
                                          </p:stCondLst>
                                        </p:cTn>
                                        <p:tgtEl>
                                          <p:spTgt spid="555"/>
                                        </p:tgtEl>
                                        <p:attrNameLst>
                                          <p:attrName>style.visibility</p:attrName>
                                        </p:attrNameLst>
                                      </p:cBhvr>
                                      <p:to>
                                        <p:strVal val="visible"/>
                                      </p:to>
                                    </p:set>
                                    <p:anim calcmode="lin" valueType="num">
                                      <p:cBhvr additive="base">
                                        <p:cTn dur="500"/>
                                        <p:tgtEl>
                                          <p:spTgt spid="5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1"/>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562" name="Google Shape;562;p51"/>
          <p:cNvSpPr txBox="1"/>
          <p:nvPr/>
        </p:nvSpPr>
        <p:spPr>
          <a:xfrm>
            <a:off x="838200" y="684683"/>
            <a:ext cx="2239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2.7. Counting Repetition</a:t>
            </a:r>
            <a:endParaRPr b="1" sz="1400">
              <a:solidFill>
                <a:schemeClr val="dk1"/>
              </a:solidFill>
              <a:latin typeface="Arial"/>
              <a:ea typeface="Arial"/>
              <a:cs typeface="Arial"/>
              <a:sym typeface="Arial"/>
            </a:endParaRPr>
          </a:p>
        </p:txBody>
      </p:sp>
      <p:sp>
        <p:nvSpPr>
          <p:cNvPr descr="Random Forests. Random forests is a powerful machine… | by Dr. Roi Yehoshua  | Medium" id="563" name="Google Shape;563;p51"/>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Random Forests. Random forests is a powerful machine… | by Dr. Roi Yehoshua  | Medium" id="564" name="Google Shape;564;p51"/>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K Nearest Neighbours — Introduction to Machine Learning Algorithms | by  Sachinsoni | Medium" id="565" name="Google Shape;565;p51"/>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566" name="Google Shape;566;p51"/>
          <p:cNvSpPr txBox="1"/>
          <p:nvPr/>
        </p:nvSpPr>
        <p:spPr>
          <a:xfrm>
            <a:off x="992250" y="1055775"/>
            <a:ext cx="71595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To make a counting repetition function: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Peak counting apply into magnitude acceleration data</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Cutoff frequency = 0.4 to neglect small local peaks</a:t>
            </a:r>
            <a:endParaRPr sz="1800">
              <a:solidFill>
                <a:schemeClr val="dk1"/>
              </a:solidFill>
              <a:latin typeface="Arial"/>
              <a:ea typeface="Arial"/>
              <a:cs typeface="Arial"/>
              <a:sym typeface="Arial"/>
            </a:endParaRPr>
          </a:p>
        </p:txBody>
      </p:sp>
      <p:pic>
        <p:nvPicPr>
          <p:cNvPr id="567" name="Google Shape;567;p51"/>
          <p:cNvPicPr preferRelativeResize="0"/>
          <p:nvPr/>
        </p:nvPicPr>
        <p:blipFill rotWithShape="1">
          <a:blip r:embed="rId3">
            <a:alphaModFix/>
          </a:blip>
          <a:srcRect b="0" l="0" r="0" t="0"/>
          <a:stretch/>
        </p:blipFill>
        <p:spPr>
          <a:xfrm>
            <a:off x="2064813" y="2155497"/>
            <a:ext cx="5014375" cy="23936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500"/>
                                        <p:tgtEl>
                                          <p:spTgt spid="56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2"/>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573" name="Google Shape;573;p52"/>
          <p:cNvSpPr txBox="1"/>
          <p:nvPr/>
        </p:nvSpPr>
        <p:spPr>
          <a:xfrm>
            <a:off x="838200" y="684683"/>
            <a:ext cx="2239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2.7. Counting Repetition</a:t>
            </a:r>
            <a:endParaRPr b="1" sz="1400">
              <a:solidFill>
                <a:schemeClr val="dk1"/>
              </a:solidFill>
              <a:latin typeface="Arial"/>
              <a:ea typeface="Arial"/>
              <a:cs typeface="Arial"/>
              <a:sym typeface="Arial"/>
            </a:endParaRPr>
          </a:p>
        </p:txBody>
      </p:sp>
      <p:sp>
        <p:nvSpPr>
          <p:cNvPr descr="Random Forests. Random forests is a powerful machine… | by Dr. Roi Yehoshua  | Medium" id="574" name="Google Shape;574;p52"/>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Random Forests. Random forests is a powerful machine… | by Dr. Roi Yehoshua  | Medium" id="575" name="Google Shape;575;p52"/>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K Nearest Neighbours — Introduction to Machine Learning Algorithms | by  Sachinsoni | Medium" id="576" name="Google Shape;576;p52"/>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577" name="Google Shape;577;p52"/>
          <p:cNvSpPr txBox="1"/>
          <p:nvPr/>
        </p:nvSpPr>
        <p:spPr>
          <a:xfrm>
            <a:off x="286204" y="900303"/>
            <a:ext cx="7159500" cy="2031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To count repetition, the one rep max (1RM) metric was used.</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1RM is the maximum amount of weight that a person can possibly lift for one repetition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Here we use Epley’s Formula to count repetition:</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p:txBody>
      </p:sp>
      <p:pic>
        <p:nvPicPr>
          <p:cNvPr id="578" name="Google Shape;578;p52"/>
          <p:cNvPicPr preferRelativeResize="0"/>
          <p:nvPr/>
        </p:nvPicPr>
        <p:blipFill rotWithShape="1">
          <a:blip r:embed="rId3">
            <a:alphaModFix/>
          </a:blip>
          <a:srcRect b="0" l="0" r="0" t="0"/>
          <a:stretch/>
        </p:blipFill>
        <p:spPr>
          <a:xfrm>
            <a:off x="1717428" y="2756993"/>
            <a:ext cx="2040732" cy="577453"/>
          </a:xfrm>
          <a:prstGeom prst="rect">
            <a:avLst/>
          </a:prstGeom>
          <a:noFill/>
          <a:ln>
            <a:noFill/>
          </a:ln>
        </p:spPr>
      </p:pic>
      <p:sp>
        <p:nvSpPr>
          <p:cNvPr id="579" name="Google Shape;579;p52"/>
          <p:cNvSpPr txBox="1"/>
          <p:nvPr/>
        </p:nvSpPr>
        <p:spPr>
          <a:xfrm>
            <a:off x="4299385" y="2756998"/>
            <a:ext cx="2762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r: the number of repetitions performed</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w: the amount of weight used</a:t>
            </a:r>
            <a:endParaRPr sz="1200">
              <a:solidFill>
                <a:schemeClr val="dk1"/>
              </a:solidFill>
              <a:latin typeface="Arial"/>
              <a:ea typeface="Arial"/>
              <a:cs typeface="Arial"/>
              <a:sym typeface="Arial"/>
            </a:endParaRPr>
          </a:p>
        </p:txBody>
      </p:sp>
      <p:pic>
        <p:nvPicPr>
          <p:cNvPr id="580" name="Google Shape;580;p52"/>
          <p:cNvPicPr preferRelativeResize="0"/>
          <p:nvPr/>
        </p:nvPicPr>
        <p:blipFill rotWithShape="1">
          <a:blip r:embed="rId4">
            <a:alphaModFix/>
          </a:blip>
          <a:srcRect b="0" l="0" r="0" t="0"/>
          <a:stretch/>
        </p:blipFill>
        <p:spPr>
          <a:xfrm>
            <a:off x="1717428" y="3605922"/>
            <a:ext cx="4033047" cy="13161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500"/>
                                        <p:tgtEl>
                                          <p:spTgt spid="57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5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3"/>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586" name="Google Shape;586;p53"/>
          <p:cNvSpPr txBox="1"/>
          <p:nvPr/>
        </p:nvSpPr>
        <p:spPr>
          <a:xfrm>
            <a:off x="838200" y="684683"/>
            <a:ext cx="2239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2.7. Counting Repetition</a:t>
            </a:r>
            <a:endParaRPr b="1" sz="1400">
              <a:solidFill>
                <a:schemeClr val="dk1"/>
              </a:solidFill>
              <a:latin typeface="Arial"/>
              <a:ea typeface="Arial"/>
              <a:cs typeface="Arial"/>
              <a:sym typeface="Arial"/>
            </a:endParaRPr>
          </a:p>
        </p:txBody>
      </p:sp>
      <p:sp>
        <p:nvSpPr>
          <p:cNvPr descr="Random Forests. Random forests is a powerful machine… | by Dr. Roi Yehoshua  | Medium" id="587" name="Google Shape;587;p53"/>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Random Forests. Random forests is a powerful machine… | by Dr. Roi Yehoshua  | Medium" id="588" name="Google Shape;588;p53"/>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K Nearest Neighbours — Introduction to Machine Learning Algorithms | by  Sachinsoni | Medium" id="589" name="Google Shape;589;p53"/>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590" name="Google Shape;590;p53"/>
          <p:cNvSpPr txBox="1"/>
          <p:nvPr/>
        </p:nvSpPr>
        <p:spPr>
          <a:xfrm>
            <a:off x="307975" y="900304"/>
            <a:ext cx="71595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Now we start counting repetition in several set and adjusting cutoff frequency if necessary:</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p:txBody>
      </p:sp>
      <p:pic>
        <p:nvPicPr>
          <p:cNvPr id="591" name="Google Shape;591;p53"/>
          <p:cNvPicPr preferRelativeResize="0"/>
          <p:nvPr/>
        </p:nvPicPr>
        <p:blipFill rotWithShape="1">
          <a:blip r:embed="rId3">
            <a:alphaModFix/>
          </a:blip>
          <a:srcRect b="0" l="0" r="0" t="0"/>
          <a:stretch/>
        </p:blipFill>
        <p:spPr>
          <a:xfrm>
            <a:off x="2500313" y="1553154"/>
            <a:ext cx="4143375" cy="314920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90"/>
                                        </p:tgtEl>
                                        <p:attrNameLst>
                                          <p:attrName>style.visibility</p:attrName>
                                        </p:attrNameLst>
                                      </p:cBhvr>
                                      <p:to>
                                        <p:strVal val="visible"/>
                                      </p:to>
                                    </p:set>
                                    <p:anim calcmode="lin" valueType="num">
                                      <p:cBhvr additive="base">
                                        <p:cTn dur="500"/>
                                        <p:tgtEl>
                                          <p:spTgt spid="59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4"/>
          <p:cNvSpPr txBox="1"/>
          <p:nvPr/>
        </p:nvSpPr>
        <p:spPr>
          <a:xfrm>
            <a:off x="152400" y="171450"/>
            <a:ext cx="952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597" name="Google Shape;597;p54"/>
          <p:cNvSpPr txBox="1"/>
          <p:nvPr/>
        </p:nvSpPr>
        <p:spPr>
          <a:xfrm>
            <a:off x="838200" y="684683"/>
            <a:ext cx="2239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2.7. Counting Repetition</a:t>
            </a:r>
            <a:endParaRPr b="1" sz="1400">
              <a:solidFill>
                <a:schemeClr val="dk1"/>
              </a:solidFill>
              <a:latin typeface="Arial"/>
              <a:ea typeface="Arial"/>
              <a:cs typeface="Arial"/>
              <a:sym typeface="Arial"/>
            </a:endParaRPr>
          </a:p>
        </p:txBody>
      </p:sp>
      <p:sp>
        <p:nvSpPr>
          <p:cNvPr descr="Random Forests. Random forests is a powerful machine… | by Dr. Roi Yehoshua  | Medium" id="598" name="Google Shape;598;p54"/>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Random Forests. Random forests is a powerful machine… | by Dr. Roi Yehoshua  | Medium" id="599" name="Google Shape;599;p54"/>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descr="K Nearest Neighbours — Introduction to Machine Learning Algorithms | by  Sachinsoni | Medium" id="600" name="Google Shape;600;p54"/>
          <p:cNvSpPr/>
          <p:nvPr/>
        </p:nvSpPr>
        <p:spPr>
          <a:xfrm>
            <a:off x="460375" y="120253"/>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601" name="Google Shape;601;p54"/>
          <p:cNvSpPr txBox="1"/>
          <p:nvPr/>
        </p:nvSpPr>
        <p:spPr>
          <a:xfrm>
            <a:off x="307975" y="900304"/>
            <a:ext cx="7159500" cy="147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After finding every appropriate cutoff frequency for every exercise, we start setting up repetition counting and repetition predicting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Base on the data, the overall error rate for counting repetition was about 5% </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p:txBody>
      </p:sp>
      <p:pic>
        <p:nvPicPr>
          <p:cNvPr id="602" name="Google Shape;602;p54"/>
          <p:cNvPicPr preferRelativeResize="0"/>
          <p:nvPr/>
        </p:nvPicPr>
        <p:blipFill rotWithShape="1">
          <a:blip r:embed="rId3">
            <a:alphaModFix/>
          </a:blip>
          <a:srcRect b="0" l="0" r="0" t="0"/>
          <a:stretch/>
        </p:blipFill>
        <p:spPr>
          <a:xfrm>
            <a:off x="1605725" y="2314075"/>
            <a:ext cx="5932544" cy="2286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01"/>
                                        </p:tgtEl>
                                        <p:attrNameLst>
                                          <p:attrName>style.visibility</p:attrName>
                                        </p:attrNameLst>
                                      </p:cBhvr>
                                      <p:to>
                                        <p:strVal val="visible"/>
                                      </p:to>
                                    </p:set>
                                    <p:anim calcmode="lin" valueType="num">
                                      <p:cBhvr additive="base">
                                        <p:cTn dur="500"/>
                                        <p:tgtEl>
                                          <p:spTgt spid="60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5"/>
          <p:cNvSpPr txBox="1"/>
          <p:nvPr/>
        </p:nvSpPr>
        <p:spPr>
          <a:xfrm>
            <a:off x="152400" y="171450"/>
            <a:ext cx="6705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3. Conclusion</a:t>
            </a:r>
            <a:endParaRPr sz="4000">
              <a:solidFill>
                <a:schemeClr val="dk1"/>
              </a:solidFill>
              <a:latin typeface="Algerian"/>
              <a:ea typeface="Algerian"/>
              <a:cs typeface="Algerian"/>
              <a:sym typeface="Algerian"/>
            </a:endParaRPr>
          </a:p>
        </p:txBody>
      </p:sp>
      <p:sp>
        <p:nvSpPr>
          <p:cNvPr id="608" name="Google Shape;608;p55"/>
          <p:cNvSpPr/>
          <p:nvPr/>
        </p:nvSpPr>
        <p:spPr>
          <a:xfrm>
            <a:off x="304800" y="800100"/>
            <a:ext cx="7772400" cy="13158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Wristband accelerometer and gyroscope sensor data was collected during real strength training sessions of 5 participants performing the five basic barbell lifts with medium and heavy weights.</a:t>
            </a:r>
            <a:endParaRPr/>
          </a:p>
          <a:p>
            <a:pPr indent="-171450" lvl="0" marL="285750" marR="0" rtl="0" algn="l">
              <a:spcBef>
                <a:spcPts val="0"/>
              </a:spcBef>
              <a:spcAft>
                <a:spcPts val="0"/>
              </a:spcAft>
              <a:buClr>
                <a:schemeClr val="dk1"/>
              </a:buClr>
              <a:buSzPts val="1800"/>
              <a:buFont typeface="Lucida San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With these we create a repetition counting and routine predicting for trainer</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6"/>
          <p:cNvSpPr txBox="1"/>
          <p:nvPr/>
        </p:nvSpPr>
        <p:spPr>
          <a:xfrm>
            <a:off x="2062279" y="2020141"/>
            <a:ext cx="5312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THANKS FOR LISTENING!</a:t>
            </a:r>
            <a:endParaRPr b="1" sz="3200">
              <a:solidFill>
                <a:schemeClr val="dk1"/>
              </a:solidFill>
              <a:latin typeface="Arial"/>
              <a:ea typeface="Arial"/>
              <a:cs typeface="Arial"/>
              <a:sym typeface="Arial"/>
            </a:endParaRPr>
          </a:p>
        </p:txBody>
      </p:sp>
      <p:pic>
        <p:nvPicPr>
          <p:cNvPr id="614" name="Google Shape;614;p56"/>
          <p:cNvPicPr preferRelativeResize="0"/>
          <p:nvPr/>
        </p:nvPicPr>
        <p:blipFill>
          <a:blip r:embed="rId3">
            <a:alphaModFix/>
          </a:blip>
          <a:stretch>
            <a:fillRect/>
          </a:stretch>
        </p:blipFill>
        <p:spPr>
          <a:xfrm>
            <a:off x="3718427" y="3173650"/>
            <a:ext cx="1707150" cy="17071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6"/>
          <p:cNvSpPr txBox="1"/>
          <p:nvPr/>
        </p:nvSpPr>
        <p:spPr>
          <a:xfrm>
            <a:off x="152400" y="171450"/>
            <a:ext cx="8610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142" name="Google Shape;142;p6"/>
          <p:cNvSpPr txBox="1"/>
          <p:nvPr/>
        </p:nvSpPr>
        <p:spPr>
          <a:xfrm>
            <a:off x="838200" y="684683"/>
            <a:ext cx="2093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2.2. Raw Data Reading</a:t>
            </a:r>
            <a:endParaRPr b="1" sz="1400">
              <a:solidFill>
                <a:schemeClr val="dk1"/>
              </a:solidFill>
              <a:latin typeface="Arial"/>
              <a:ea typeface="Arial"/>
              <a:cs typeface="Arial"/>
              <a:sym typeface="Arial"/>
            </a:endParaRPr>
          </a:p>
        </p:txBody>
      </p:sp>
      <p:sp>
        <p:nvSpPr>
          <p:cNvPr id="143" name="Google Shape;143;p6"/>
          <p:cNvSpPr txBox="1"/>
          <p:nvPr/>
        </p:nvSpPr>
        <p:spPr>
          <a:xfrm>
            <a:off x="870857" y="1028700"/>
            <a:ext cx="43434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Our data is recorded from an open source of MetaMotions Sensor-A wearable device that offers </a:t>
            </a:r>
            <a:r>
              <a:rPr b="1" lang="en-US" sz="1800">
                <a:solidFill>
                  <a:schemeClr val="dk1"/>
                </a:solidFill>
                <a:latin typeface="Arial"/>
                <a:ea typeface="Arial"/>
                <a:cs typeface="Arial"/>
                <a:sym typeface="Arial"/>
              </a:rPr>
              <a:t>real-time and continuous monitoring of motion and environmental sensor data</a:t>
            </a:r>
            <a:r>
              <a:rPr lang="en-US" sz="1800">
                <a:solidFill>
                  <a:schemeClr val="dk1"/>
                </a:solidFill>
                <a:latin typeface="Arial"/>
                <a:ea typeface="Arial"/>
                <a:cs typeface="Arial"/>
                <a:sym typeface="Arial"/>
              </a:rPr>
              <a:t>.</a:t>
            </a:r>
            <a:endParaRPr/>
          </a:p>
        </p:txBody>
      </p:sp>
      <p:pic>
        <p:nvPicPr>
          <p:cNvPr id="144" name="Google Shape;144;p6"/>
          <p:cNvPicPr preferRelativeResize="0"/>
          <p:nvPr/>
        </p:nvPicPr>
        <p:blipFill rotWithShape="1">
          <a:blip r:embed="rId3">
            <a:alphaModFix/>
          </a:blip>
          <a:srcRect b="0" l="0" r="0" t="0"/>
          <a:stretch/>
        </p:blipFill>
        <p:spPr>
          <a:xfrm>
            <a:off x="6264615" y="559306"/>
            <a:ext cx="1873789" cy="1930152"/>
          </a:xfrm>
          <a:prstGeom prst="rect">
            <a:avLst/>
          </a:prstGeom>
          <a:noFill/>
          <a:ln>
            <a:noFill/>
          </a:ln>
        </p:spPr>
      </p:pic>
      <p:pic>
        <p:nvPicPr>
          <p:cNvPr id="145" name="Google Shape;145;p6"/>
          <p:cNvPicPr preferRelativeResize="0"/>
          <p:nvPr/>
        </p:nvPicPr>
        <p:blipFill rotWithShape="1">
          <a:blip r:embed="rId4">
            <a:alphaModFix/>
          </a:blip>
          <a:srcRect b="0" l="0" r="0" t="0"/>
          <a:stretch/>
        </p:blipFill>
        <p:spPr>
          <a:xfrm>
            <a:off x="1532553" y="2478961"/>
            <a:ext cx="4387720" cy="1990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7"/>
          <p:cNvSpPr txBox="1"/>
          <p:nvPr/>
        </p:nvSpPr>
        <p:spPr>
          <a:xfrm>
            <a:off x="152400" y="171450"/>
            <a:ext cx="8915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151" name="Google Shape;151;p7"/>
          <p:cNvSpPr txBox="1"/>
          <p:nvPr/>
        </p:nvSpPr>
        <p:spPr>
          <a:xfrm>
            <a:off x="838200" y="684683"/>
            <a:ext cx="2093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2.2. Raw Data Reading</a:t>
            </a:r>
            <a:endParaRPr b="1" sz="1400">
              <a:solidFill>
                <a:schemeClr val="dk1"/>
              </a:solidFill>
              <a:latin typeface="Arial"/>
              <a:ea typeface="Arial"/>
              <a:cs typeface="Arial"/>
              <a:sym typeface="Arial"/>
            </a:endParaRPr>
          </a:p>
        </p:txBody>
      </p:sp>
      <p:sp>
        <p:nvSpPr>
          <p:cNvPr id="152" name="Google Shape;152;p7"/>
          <p:cNvSpPr txBox="1"/>
          <p:nvPr/>
        </p:nvSpPr>
        <p:spPr>
          <a:xfrm>
            <a:off x="533400" y="1028700"/>
            <a:ext cx="3320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The data is recorded from 5 different participants and has 6 types of data. Total entries is 69677 entries.</a:t>
            </a:r>
            <a:endParaRPr sz="1800">
              <a:solidFill>
                <a:schemeClr val="dk1"/>
              </a:solidFill>
              <a:latin typeface="Arial"/>
              <a:ea typeface="Arial"/>
              <a:cs typeface="Arial"/>
              <a:sym typeface="Arial"/>
            </a:endParaRPr>
          </a:p>
        </p:txBody>
      </p:sp>
      <p:pic>
        <p:nvPicPr>
          <p:cNvPr id="153" name="Google Shape;153;p7"/>
          <p:cNvPicPr preferRelativeResize="0"/>
          <p:nvPr/>
        </p:nvPicPr>
        <p:blipFill rotWithShape="1">
          <a:blip r:embed="rId3">
            <a:alphaModFix/>
          </a:blip>
          <a:srcRect b="0" l="0" r="0" t="0"/>
          <a:stretch/>
        </p:blipFill>
        <p:spPr>
          <a:xfrm>
            <a:off x="4242175" y="858358"/>
            <a:ext cx="3412350" cy="982117"/>
          </a:xfrm>
          <a:prstGeom prst="rect">
            <a:avLst/>
          </a:prstGeom>
          <a:noFill/>
          <a:ln>
            <a:noFill/>
          </a:ln>
        </p:spPr>
      </p:pic>
      <p:pic>
        <p:nvPicPr>
          <p:cNvPr id="154" name="Google Shape;154;p7"/>
          <p:cNvPicPr preferRelativeResize="0"/>
          <p:nvPr/>
        </p:nvPicPr>
        <p:blipFill rotWithShape="1">
          <a:blip r:embed="rId4">
            <a:alphaModFix/>
          </a:blip>
          <a:srcRect b="0" l="0" r="0" t="0"/>
          <a:stretch/>
        </p:blipFill>
        <p:spPr>
          <a:xfrm>
            <a:off x="4183061" y="2000250"/>
            <a:ext cx="3412331" cy="2828925"/>
          </a:xfrm>
          <a:prstGeom prst="rect">
            <a:avLst/>
          </a:prstGeom>
          <a:noFill/>
          <a:ln>
            <a:noFill/>
          </a:ln>
        </p:spPr>
      </p:pic>
      <p:sp>
        <p:nvSpPr>
          <p:cNvPr id="155" name="Google Shape;155;p7"/>
          <p:cNvSpPr txBox="1"/>
          <p:nvPr/>
        </p:nvSpPr>
        <p:spPr>
          <a:xfrm>
            <a:off x="533399" y="2286000"/>
            <a:ext cx="3320100" cy="2031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Epoch: Starting time of an activity in xyz coordinate.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Time: epoch but in min:sec.</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Elapsed: Constant  step time, here is 0.2s.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X-Y-Z axis: Coordinate of a MetaMotion Sensor.</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nvSpPr>
        <p:spPr>
          <a:xfrm>
            <a:off x="152400" y="171450"/>
            <a:ext cx="9906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161" name="Google Shape;161;p8"/>
          <p:cNvSpPr txBox="1"/>
          <p:nvPr/>
        </p:nvSpPr>
        <p:spPr>
          <a:xfrm>
            <a:off x="838200" y="684683"/>
            <a:ext cx="2093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2.2. Raw Data Reading</a:t>
            </a:r>
            <a:endParaRPr b="1" sz="1400">
              <a:solidFill>
                <a:schemeClr val="dk1"/>
              </a:solidFill>
              <a:latin typeface="Arial"/>
              <a:ea typeface="Arial"/>
              <a:cs typeface="Arial"/>
              <a:sym typeface="Arial"/>
            </a:endParaRPr>
          </a:p>
        </p:txBody>
      </p:sp>
      <p:pic>
        <p:nvPicPr>
          <p:cNvPr id="162" name="Google Shape;162;p8"/>
          <p:cNvPicPr preferRelativeResize="0"/>
          <p:nvPr/>
        </p:nvPicPr>
        <p:blipFill rotWithShape="1">
          <a:blip r:embed="rId3">
            <a:alphaModFix/>
          </a:blip>
          <a:srcRect b="0" l="0" r="0" t="0"/>
          <a:stretch/>
        </p:blipFill>
        <p:spPr>
          <a:xfrm>
            <a:off x="4395250" y="879450"/>
            <a:ext cx="3280975" cy="1596750"/>
          </a:xfrm>
          <a:prstGeom prst="rect">
            <a:avLst/>
          </a:prstGeom>
          <a:noFill/>
          <a:ln>
            <a:noFill/>
          </a:ln>
        </p:spPr>
      </p:pic>
      <p:sp>
        <p:nvSpPr>
          <p:cNvPr id="163" name="Google Shape;163;p8"/>
          <p:cNvSpPr txBox="1"/>
          <p:nvPr/>
        </p:nvSpPr>
        <p:spPr>
          <a:xfrm>
            <a:off x="453540" y="1205084"/>
            <a:ext cx="37338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We use supervised learning method to label data in 5 separate exercises and resting time.</a:t>
            </a:r>
            <a:endParaRPr sz="1800">
              <a:solidFill>
                <a:schemeClr val="dk1"/>
              </a:solidFill>
              <a:latin typeface="Arial"/>
              <a:ea typeface="Arial"/>
              <a:cs typeface="Arial"/>
              <a:sym typeface="Arial"/>
            </a:endParaRPr>
          </a:p>
        </p:txBody>
      </p:sp>
      <p:sp>
        <p:nvSpPr>
          <p:cNvPr id="164" name="Google Shape;164;p8"/>
          <p:cNvSpPr txBox="1"/>
          <p:nvPr/>
        </p:nvSpPr>
        <p:spPr>
          <a:xfrm>
            <a:off x="453540" y="2269436"/>
            <a:ext cx="3219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We visualize data in 2 ways:</a:t>
            </a:r>
            <a:endParaRPr sz="1800">
              <a:solidFill>
                <a:schemeClr val="dk1"/>
              </a:solidFill>
              <a:latin typeface="Arial"/>
              <a:ea typeface="Arial"/>
              <a:cs typeface="Arial"/>
              <a:sym typeface="Arial"/>
            </a:endParaRPr>
          </a:p>
        </p:txBody>
      </p:sp>
      <p:pic>
        <p:nvPicPr>
          <p:cNvPr descr="https://secure-res.craft.do/v2/VDcx9pyWxusPMveFX3m6KG6HXbjF2gSLkdV3zTrPX8WYRfVmzkPGH8xsArzbWQYDtj738Tte7qX57uaD9Mnm81v5yLyScsYimJrtnyuxJucWzsEH8kLx2utFpSdVnJPZkYqEWGfhw72jwCDfjQWQKgnsfaN3y288W5fCmuxbxEvLjowmhar6ACrKqRBkUAtAhbNzejRbVJwKMR5RpKrxbnW2s7fDrcSP3tdGkNgkpgwhCthG86eHy7dPxMn9JBDyxhUtNUchrqiB74YR1BQsQTuDwd9fnShPKC8fwNVMgEkMCkSeib/Image.jpg" id="165" name="Google Shape;165;p8"/>
          <p:cNvPicPr preferRelativeResize="0"/>
          <p:nvPr/>
        </p:nvPicPr>
        <p:blipFill rotWithShape="1">
          <a:blip r:embed="rId4">
            <a:alphaModFix/>
          </a:blip>
          <a:srcRect b="0" l="0" r="0" t="0"/>
          <a:stretch/>
        </p:blipFill>
        <p:spPr>
          <a:xfrm>
            <a:off x="1676400" y="2534771"/>
            <a:ext cx="2026711" cy="2026711"/>
          </a:xfrm>
          <a:prstGeom prst="rect">
            <a:avLst/>
          </a:prstGeom>
          <a:noFill/>
          <a:ln>
            <a:noFill/>
          </a:ln>
        </p:spPr>
      </p:pic>
      <p:sp>
        <p:nvSpPr>
          <p:cNvPr id="166" name="Google Shape;166;p8"/>
          <p:cNvSpPr txBox="1"/>
          <p:nvPr/>
        </p:nvSpPr>
        <p:spPr>
          <a:xfrm>
            <a:off x="228599" y="2947601"/>
            <a:ext cx="19050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Accelerometer data</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G-force</a:t>
            </a:r>
            <a:endParaRPr sz="1800">
              <a:solidFill>
                <a:schemeClr val="dk1"/>
              </a:solidFill>
              <a:latin typeface="Arial"/>
              <a:ea typeface="Arial"/>
              <a:cs typeface="Arial"/>
              <a:sym typeface="Arial"/>
            </a:endParaRPr>
          </a:p>
        </p:txBody>
      </p:sp>
      <p:pic>
        <p:nvPicPr>
          <p:cNvPr descr="https://secure-res.craft.do/v2/VDcx9pyWxusPMveFX3m6KG6HXbjF2gSLkdV3zTrPX8WYRfVmzkPGH8xsArzbWQYDtj738Tte7qX57uaD9Mnm81v5yLyScsYimJrtnyuxJucWzsEH8kLx2utFpSdVnJPZkYqEWGfhw72jwCDfjQWQKgnsfiCBgSbmKLWWYCEMaMNt3RhBMzVfukH741XfDQxH6a7eDjBkoR6bP6aX5AF7dfGCqVCFmMqAUEA7Npm9jzYJnVDPrGhfdDHU1gZWnnt2e5spfzZMgmDfEyNPsf7AqoJ6NrEfBHeRiV8JgF8eBW5jBowCz6/Image.jpg" id="167" name="Google Shape;167;p8"/>
          <p:cNvPicPr preferRelativeResize="0"/>
          <p:nvPr/>
        </p:nvPicPr>
        <p:blipFill rotWithShape="1">
          <a:blip r:embed="rId5">
            <a:alphaModFix/>
          </a:blip>
          <a:srcRect b="0" l="0" r="0" t="0"/>
          <a:stretch/>
        </p:blipFill>
        <p:spPr>
          <a:xfrm>
            <a:off x="6417906" y="2527773"/>
            <a:ext cx="2026711" cy="2026711"/>
          </a:xfrm>
          <a:prstGeom prst="rect">
            <a:avLst/>
          </a:prstGeom>
          <a:noFill/>
          <a:ln>
            <a:noFill/>
          </a:ln>
        </p:spPr>
      </p:pic>
      <p:sp>
        <p:nvSpPr>
          <p:cNvPr id="168" name="Google Shape;168;p8"/>
          <p:cNvSpPr txBox="1"/>
          <p:nvPr/>
        </p:nvSpPr>
        <p:spPr>
          <a:xfrm>
            <a:off x="4608269" y="2959730"/>
            <a:ext cx="1905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Gyroscope data</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Angular Velocity</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500"/>
                                        <p:tgtEl>
                                          <p:spTgt spid="16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txBox="1"/>
          <p:nvPr/>
        </p:nvSpPr>
        <p:spPr>
          <a:xfrm>
            <a:off x="152400" y="171450"/>
            <a:ext cx="9829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174" name="Google Shape;174;p9"/>
          <p:cNvSpPr txBox="1"/>
          <p:nvPr/>
        </p:nvSpPr>
        <p:spPr>
          <a:xfrm>
            <a:off x="838200" y="684683"/>
            <a:ext cx="2093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2.2. Raw Data Reading</a:t>
            </a:r>
            <a:endParaRPr b="1" sz="1400">
              <a:solidFill>
                <a:schemeClr val="dk1"/>
              </a:solidFill>
              <a:latin typeface="Arial"/>
              <a:ea typeface="Arial"/>
              <a:cs typeface="Arial"/>
              <a:sym typeface="Arial"/>
            </a:endParaRPr>
          </a:p>
        </p:txBody>
      </p:sp>
      <p:sp>
        <p:nvSpPr>
          <p:cNvPr id="175" name="Google Shape;175;p9"/>
          <p:cNvSpPr txBox="1"/>
          <p:nvPr/>
        </p:nvSpPr>
        <p:spPr>
          <a:xfrm>
            <a:off x="1162050" y="1022894"/>
            <a:ext cx="29718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Starting to list files into VSC and extract features from file name to create labels and categories.</a:t>
            </a:r>
            <a:endParaRPr sz="1800">
              <a:solidFill>
                <a:schemeClr val="dk1"/>
              </a:solidFill>
              <a:latin typeface="Arial"/>
              <a:ea typeface="Arial"/>
              <a:cs typeface="Arial"/>
              <a:sym typeface="Arial"/>
            </a:endParaRPr>
          </a:p>
        </p:txBody>
      </p:sp>
      <p:pic>
        <p:nvPicPr>
          <p:cNvPr id="176" name="Google Shape;176;p9"/>
          <p:cNvPicPr preferRelativeResize="0"/>
          <p:nvPr/>
        </p:nvPicPr>
        <p:blipFill rotWithShape="1">
          <a:blip r:embed="rId3">
            <a:alphaModFix/>
          </a:blip>
          <a:srcRect b="0" l="0" r="0" t="0"/>
          <a:stretch/>
        </p:blipFill>
        <p:spPr>
          <a:xfrm>
            <a:off x="4702325" y="778400"/>
            <a:ext cx="3233986" cy="1689600"/>
          </a:xfrm>
          <a:prstGeom prst="rect">
            <a:avLst/>
          </a:prstGeom>
          <a:noFill/>
          <a:ln>
            <a:noFill/>
          </a:ln>
        </p:spPr>
      </p:pic>
      <p:pic>
        <p:nvPicPr>
          <p:cNvPr id="177" name="Google Shape;177;p9"/>
          <p:cNvPicPr preferRelativeResize="0"/>
          <p:nvPr/>
        </p:nvPicPr>
        <p:blipFill rotWithShape="1">
          <a:blip r:embed="rId4">
            <a:alphaModFix/>
          </a:blip>
          <a:srcRect b="0" l="0" r="0" t="0"/>
          <a:stretch/>
        </p:blipFill>
        <p:spPr>
          <a:xfrm>
            <a:off x="4284662" y="2467049"/>
            <a:ext cx="3651648" cy="2385428"/>
          </a:xfrm>
          <a:prstGeom prst="rect">
            <a:avLst/>
          </a:prstGeom>
          <a:noFill/>
          <a:ln>
            <a:noFill/>
          </a:ln>
        </p:spPr>
      </p:pic>
      <p:sp>
        <p:nvSpPr>
          <p:cNvPr id="178" name="Google Shape;178;p9"/>
          <p:cNvSpPr txBox="1"/>
          <p:nvPr/>
        </p:nvSpPr>
        <p:spPr>
          <a:xfrm>
            <a:off x="1066800" y="2947441"/>
            <a:ext cx="29718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This will assign label and category base on filename into each entry</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500"/>
                                        <p:tgtEl>
                                          <p:spTgt spid="1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500"/>
                                        <p:tgtEl>
                                          <p:spTgt spid="17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2024-01-14T09:49:40Z</dcterms:created>
  <dc:creator>Gigabyte G5</dc:creator>
</cp:coreProperties>
</file>